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79" r:id="rId3"/>
    <p:sldId id="280" r:id="rId4"/>
    <p:sldId id="297" r:id="rId5"/>
    <p:sldId id="282" r:id="rId6"/>
    <p:sldId id="283" r:id="rId7"/>
    <p:sldId id="294" r:id="rId8"/>
    <p:sldId id="295" r:id="rId9"/>
    <p:sldId id="293" r:id="rId10"/>
    <p:sldId id="296" r:id="rId11"/>
    <p:sldId id="298" r:id="rId12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Inter Bold" panose="020B0604020202020204" charset="0"/>
      <p:regular r:id="rId14"/>
    </p:embeddedFont>
    <p:embeddedFont>
      <p:font typeface="Palatino Linotype" panose="02040502050505030304" pitchFamily="18" charset="0"/>
      <p:regular r:id="rId15"/>
      <p:bold r:id="rId16"/>
      <p:italic r:id="rId17"/>
      <p:boldItalic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1.jpe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7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04495" y="8836882"/>
            <a:ext cx="4382294" cy="1055474"/>
          </a:xfrm>
          <a:custGeom>
            <a:avLst/>
            <a:gdLst/>
            <a:ahLst/>
            <a:cxnLst/>
            <a:rect l="l" t="t" r="r" b="b"/>
            <a:pathLst>
              <a:path w="4382294" h="1055474">
                <a:moveTo>
                  <a:pt x="0" y="0"/>
                </a:moveTo>
                <a:lnTo>
                  <a:pt x="4382294" y="0"/>
                </a:lnTo>
                <a:lnTo>
                  <a:pt x="4382294" y="1055474"/>
                </a:lnTo>
                <a:lnTo>
                  <a:pt x="0" y="1055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285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1977968">
            <a:off x="-119660" y="1910285"/>
            <a:ext cx="7152643" cy="10832907"/>
            <a:chOff x="0" y="0"/>
            <a:chExt cx="1744374" cy="26419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4374" cy="2641911"/>
            </a:xfrm>
            <a:custGeom>
              <a:avLst/>
              <a:gdLst/>
              <a:ahLst/>
              <a:cxnLst/>
              <a:rect l="l" t="t" r="r" b="b"/>
              <a:pathLst>
                <a:path w="1744374" h="2641911">
                  <a:moveTo>
                    <a:pt x="872187" y="0"/>
                  </a:moveTo>
                  <a:lnTo>
                    <a:pt x="872187" y="0"/>
                  </a:lnTo>
                  <a:cubicBezTo>
                    <a:pt x="1353883" y="0"/>
                    <a:pt x="1744374" y="390491"/>
                    <a:pt x="1744374" y="872187"/>
                  </a:cubicBezTo>
                  <a:lnTo>
                    <a:pt x="1744374" y="1769724"/>
                  </a:lnTo>
                  <a:cubicBezTo>
                    <a:pt x="1744374" y="2001042"/>
                    <a:pt x="1652483" y="2222886"/>
                    <a:pt x="1488917" y="2386453"/>
                  </a:cubicBezTo>
                  <a:cubicBezTo>
                    <a:pt x="1325350" y="2550020"/>
                    <a:pt x="1103506" y="2641911"/>
                    <a:pt x="872187" y="2641911"/>
                  </a:cubicBezTo>
                  <a:lnTo>
                    <a:pt x="872187" y="2641911"/>
                  </a:lnTo>
                  <a:cubicBezTo>
                    <a:pt x="390491" y="2641911"/>
                    <a:pt x="0" y="2251419"/>
                    <a:pt x="0" y="1769724"/>
                  </a:cubicBezTo>
                  <a:lnTo>
                    <a:pt x="0" y="872187"/>
                  </a:lnTo>
                  <a:cubicBezTo>
                    <a:pt x="0" y="640869"/>
                    <a:pt x="91891" y="419025"/>
                    <a:pt x="255458" y="255458"/>
                  </a:cubicBezTo>
                  <a:cubicBezTo>
                    <a:pt x="419025" y="91891"/>
                    <a:pt x="640869" y="0"/>
                    <a:pt x="872187" y="0"/>
                  </a:cubicBezTo>
                  <a:close/>
                </a:path>
              </a:pathLst>
            </a:custGeom>
            <a:solidFill>
              <a:srgbClr val="99D9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744374" cy="2699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55672" y="2445267"/>
            <a:ext cx="7321324" cy="7321324"/>
          </a:xfrm>
          <a:custGeom>
            <a:avLst/>
            <a:gdLst/>
            <a:ahLst/>
            <a:cxnLst/>
            <a:rect l="l" t="t" r="r" b="b"/>
            <a:pathLst>
              <a:path w="7321324" h="7321324">
                <a:moveTo>
                  <a:pt x="0" y="0"/>
                </a:moveTo>
                <a:lnTo>
                  <a:pt x="7321324" y="0"/>
                </a:lnTo>
                <a:lnTo>
                  <a:pt x="7321324" y="7321324"/>
                </a:lnTo>
                <a:lnTo>
                  <a:pt x="0" y="7321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777096" y="8407551"/>
            <a:ext cx="5467400" cy="715266"/>
            <a:chOff x="0" y="0"/>
            <a:chExt cx="1439974" cy="188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9974" cy="188383"/>
            </a:xfrm>
            <a:custGeom>
              <a:avLst/>
              <a:gdLst/>
              <a:ahLst/>
              <a:cxnLst/>
              <a:rect l="l" t="t" r="r" b="b"/>
              <a:pathLst>
                <a:path w="1439974" h="188383">
                  <a:moveTo>
                    <a:pt x="94191" y="0"/>
                  </a:moveTo>
                  <a:lnTo>
                    <a:pt x="1345782" y="0"/>
                  </a:lnTo>
                  <a:cubicBezTo>
                    <a:pt x="1370763" y="0"/>
                    <a:pt x="1394721" y="9924"/>
                    <a:pt x="1412386" y="27588"/>
                  </a:cubicBezTo>
                  <a:cubicBezTo>
                    <a:pt x="1430050" y="45252"/>
                    <a:pt x="1439974" y="69210"/>
                    <a:pt x="1439974" y="94191"/>
                  </a:cubicBezTo>
                  <a:lnTo>
                    <a:pt x="1439974" y="94191"/>
                  </a:lnTo>
                  <a:cubicBezTo>
                    <a:pt x="1439974" y="146212"/>
                    <a:pt x="1397803" y="188383"/>
                    <a:pt x="1345782" y="188383"/>
                  </a:cubicBezTo>
                  <a:lnTo>
                    <a:pt x="94191" y="188383"/>
                  </a:lnTo>
                  <a:cubicBezTo>
                    <a:pt x="42171" y="188383"/>
                    <a:pt x="0" y="146212"/>
                    <a:pt x="0" y="94191"/>
                  </a:cubicBezTo>
                  <a:lnTo>
                    <a:pt x="0" y="94191"/>
                  </a:lnTo>
                  <a:cubicBezTo>
                    <a:pt x="0" y="42171"/>
                    <a:pt x="42171" y="0"/>
                    <a:pt x="94191" y="0"/>
                  </a:cubicBezTo>
                  <a:close/>
                </a:path>
              </a:pathLst>
            </a:custGeom>
            <a:solidFill>
              <a:srgbClr val="B5F6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39974" cy="24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8349680">
            <a:off x="16516774" y="8158871"/>
            <a:ext cx="1889787" cy="3035193"/>
          </a:xfrm>
          <a:custGeom>
            <a:avLst/>
            <a:gdLst/>
            <a:ahLst/>
            <a:cxnLst/>
            <a:rect l="l" t="t" r="r" b="b"/>
            <a:pathLst>
              <a:path w="1889787" h="3035193">
                <a:moveTo>
                  <a:pt x="0" y="0"/>
                </a:moveTo>
                <a:lnTo>
                  <a:pt x="1889787" y="0"/>
                </a:lnTo>
                <a:lnTo>
                  <a:pt x="1889787" y="3035194"/>
                </a:lnTo>
                <a:lnTo>
                  <a:pt x="0" y="3035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06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 flipV="1">
            <a:off x="90780" y="9098910"/>
            <a:ext cx="1544813" cy="1750496"/>
          </a:xfrm>
          <a:custGeom>
            <a:avLst/>
            <a:gdLst/>
            <a:ahLst/>
            <a:cxnLst/>
            <a:rect l="l" t="t" r="r" b="b"/>
            <a:pathLst>
              <a:path w="1544813" h="1750496">
                <a:moveTo>
                  <a:pt x="1544813" y="1750496"/>
                </a:moveTo>
                <a:lnTo>
                  <a:pt x="0" y="1750496"/>
                </a:lnTo>
                <a:lnTo>
                  <a:pt x="0" y="0"/>
                </a:lnTo>
                <a:lnTo>
                  <a:pt x="1544813" y="0"/>
                </a:lnTo>
                <a:lnTo>
                  <a:pt x="1544813" y="1750496"/>
                </a:lnTo>
                <a:close/>
              </a:path>
            </a:pathLst>
          </a:custGeom>
          <a:blipFill>
            <a:blip r:embed="rId9">
              <a:alphaModFix amt="4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44640" y="1028700"/>
            <a:ext cx="473907" cy="473907"/>
          </a:xfrm>
          <a:custGeom>
            <a:avLst/>
            <a:gdLst/>
            <a:ahLst/>
            <a:cxnLst/>
            <a:rect l="l" t="t" r="r" b="b"/>
            <a:pathLst>
              <a:path w="473907" h="473907">
                <a:moveTo>
                  <a:pt x="0" y="0"/>
                </a:moveTo>
                <a:lnTo>
                  <a:pt x="473907" y="0"/>
                </a:lnTo>
                <a:lnTo>
                  <a:pt x="473907" y="473907"/>
                </a:lnTo>
                <a:lnTo>
                  <a:pt x="0" y="473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541888" y="2367905"/>
            <a:ext cx="5800473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44"/>
              </a:lnSpc>
            </a:pPr>
            <a:r>
              <a:rPr lang="en-US" sz="96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UK Train Stations</a:t>
            </a:r>
          </a:p>
        </p:txBody>
      </p:sp>
      <p:grpSp>
        <p:nvGrpSpPr>
          <p:cNvPr id="17" name="Group 17"/>
          <p:cNvGrpSpPr/>
          <p:nvPr/>
        </p:nvGrpSpPr>
        <p:grpSpPr>
          <a:xfrm rot="1977968">
            <a:off x="6315674" y="8547168"/>
            <a:ext cx="912793" cy="3538326"/>
            <a:chOff x="0" y="0"/>
            <a:chExt cx="222610" cy="8629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2610" cy="862921"/>
            </a:xfrm>
            <a:custGeom>
              <a:avLst/>
              <a:gdLst/>
              <a:ahLst/>
              <a:cxnLst/>
              <a:rect l="l" t="t" r="r" b="b"/>
              <a:pathLst>
                <a:path w="222610" h="862921">
                  <a:moveTo>
                    <a:pt x="111305" y="0"/>
                  </a:moveTo>
                  <a:lnTo>
                    <a:pt x="111305" y="0"/>
                  </a:lnTo>
                  <a:cubicBezTo>
                    <a:pt x="140825" y="0"/>
                    <a:pt x="169136" y="11727"/>
                    <a:pt x="190010" y="32601"/>
                  </a:cubicBezTo>
                  <a:cubicBezTo>
                    <a:pt x="210884" y="53474"/>
                    <a:pt x="222610" y="81785"/>
                    <a:pt x="222610" y="111305"/>
                  </a:cubicBezTo>
                  <a:lnTo>
                    <a:pt x="222610" y="751616"/>
                  </a:lnTo>
                  <a:cubicBezTo>
                    <a:pt x="222610" y="813088"/>
                    <a:pt x="172777" y="862921"/>
                    <a:pt x="111305" y="862921"/>
                  </a:cubicBezTo>
                  <a:lnTo>
                    <a:pt x="111305" y="862921"/>
                  </a:lnTo>
                  <a:cubicBezTo>
                    <a:pt x="49833" y="862921"/>
                    <a:pt x="0" y="813088"/>
                    <a:pt x="0" y="751616"/>
                  </a:cubicBezTo>
                  <a:lnTo>
                    <a:pt x="0" y="111305"/>
                  </a:lnTo>
                  <a:cubicBezTo>
                    <a:pt x="0" y="49833"/>
                    <a:pt x="49833" y="0"/>
                    <a:pt x="111305" y="0"/>
                  </a:cubicBezTo>
                  <a:close/>
                </a:path>
              </a:pathLst>
            </a:custGeom>
            <a:solidFill>
              <a:srgbClr val="35A0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22610" cy="920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977968">
            <a:off x="18147104" y="-929275"/>
            <a:ext cx="906124" cy="3531239"/>
            <a:chOff x="0" y="0"/>
            <a:chExt cx="229037" cy="8925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9037" cy="892575"/>
            </a:xfrm>
            <a:custGeom>
              <a:avLst/>
              <a:gdLst/>
              <a:ahLst/>
              <a:cxnLst/>
              <a:rect l="l" t="t" r="r" b="b"/>
              <a:pathLst>
                <a:path w="229037" h="892575">
                  <a:moveTo>
                    <a:pt x="114518" y="0"/>
                  </a:moveTo>
                  <a:lnTo>
                    <a:pt x="114518" y="0"/>
                  </a:lnTo>
                  <a:cubicBezTo>
                    <a:pt x="177765" y="0"/>
                    <a:pt x="229037" y="51272"/>
                    <a:pt x="229037" y="114518"/>
                  </a:cubicBezTo>
                  <a:lnTo>
                    <a:pt x="229037" y="778057"/>
                  </a:lnTo>
                  <a:cubicBezTo>
                    <a:pt x="229037" y="808429"/>
                    <a:pt x="216971" y="837557"/>
                    <a:pt x="195495" y="859034"/>
                  </a:cubicBezTo>
                  <a:cubicBezTo>
                    <a:pt x="174019" y="880510"/>
                    <a:pt x="144891" y="892575"/>
                    <a:pt x="114518" y="892575"/>
                  </a:cubicBezTo>
                  <a:lnTo>
                    <a:pt x="114518" y="892575"/>
                  </a:lnTo>
                  <a:cubicBezTo>
                    <a:pt x="84146" y="892575"/>
                    <a:pt x="55018" y="880510"/>
                    <a:pt x="33542" y="859034"/>
                  </a:cubicBezTo>
                  <a:cubicBezTo>
                    <a:pt x="12065" y="837557"/>
                    <a:pt x="0" y="808429"/>
                    <a:pt x="0" y="778057"/>
                  </a:cubicBezTo>
                  <a:lnTo>
                    <a:pt x="0" y="114518"/>
                  </a:lnTo>
                  <a:cubicBezTo>
                    <a:pt x="0" y="84146"/>
                    <a:pt x="12065" y="55018"/>
                    <a:pt x="33542" y="33542"/>
                  </a:cubicBezTo>
                  <a:cubicBezTo>
                    <a:pt x="55018" y="12065"/>
                    <a:pt x="84146" y="0"/>
                    <a:pt x="114518" y="0"/>
                  </a:cubicBezTo>
                  <a:close/>
                </a:path>
              </a:pathLst>
            </a:custGeom>
            <a:solidFill>
              <a:srgbClr val="35A0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29037" cy="94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1977968">
            <a:off x="16320436" y="11152"/>
            <a:ext cx="243974" cy="1080478"/>
            <a:chOff x="0" y="0"/>
            <a:chExt cx="61668" cy="27310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668" cy="273107"/>
            </a:xfrm>
            <a:custGeom>
              <a:avLst/>
              <a:gdLst/>
              <a:ahLst/>
              <a:cxnLst/>
              <a:rect l="l" t="t" r="r" b="b"/>
              <a:pathLst>
                <a:path w="61668" h="273107">
                  <a:moveTo>
                    <a:pt x="30834" y="0"/>
                  </a:moveTo>
                  <a:lnTo>
                    <a:pt x="30834" y="0"/>
                  </a:lnTo>
                  <a:cubicBezTo>
                    <a:pt x="39012" y="0"/>
                    <a:pt x="46854" y="3249"/>
                    <a:pt x="52637" y="9031"/>
                  </a:cubicBezTo>
                  <a:cubicBezTo>
                    <a:pt x="58420" y="14814"/>
                    <a:pt x="61668" y="22656"/>
                    <a:pt x="61668" y="30834"/>
                  </a:cubicBezTo>
                  <a:lnTo>
                    <a:pt x="61668" y="242273"/>
                  </a:lnTo>
                  <a:cubicBezTo>
                    <a:pt x="61668" y="259303"/>
                    <a:pt x="47863" y="273107"/>
                    <a:pt x="30834" y="273107"/>
                  </a:cubicBezTo>
                  <a:lnTo>
                    <a:pt x="30834" y="273107"/>
                  </a:lnTo>
                  <a:cubicBezTo>
                    <a:pt x="13805" y="273107"/>
                    <a:pt x="0" y="259303"/>
                    <a:pt x="0" y="242273"/>
                  </a:cubicBezTo>
                  <a:lnTo>
                    <a:pt x="0" y="30834"/>
                  </a:lnTo>
                  <a:cubicBezTo>
                    <a:pt x="0" y="13805"/>
                    <a:pt x="13805" y="0"/>
                    <a:pt x="30834" y="0"/>
                  </a:cubicBezTo>
                  <a:close/>
                </a:path>
              </a:pathLst>
            </a:custGeom>
            <a:solidFill>
              <a:srgbClr val="1A76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61668" cy="33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1977968">
            <a:off x="16786547" y="-1058940"/>
            <a:ext cx="945507" cy="3531239"/>
            <a:chOff x="0" y="0"/>
            <a:chExt cx="238991" cy="8925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8991" cy="892575"/>
            </a:xfrm>
            <a:custGeom>
              <a:avLst/>
              <a:gdLst/>
              <a:ahLst/>
              <a:cxnLst/>
              <a:rect l="l" t="t" r="r" b="b"/>
              <a:pathLst>
                <a:path w="238991" h="892575">
                  <a:moveTo>
                    <a:pt x="119496" y="0"/>
                  </a:moveTo>
                  <a:lnTo>
                    <a:pt x="119496" y="0"/>
                  </a:lnTo>
                  <a:cubicBezTo>
                    <a:pt x="185491" y="0"/>
                    <a:pt x="238991" y="53500"/>
                    <a:pt x="238991" y="119496"/>
                  </a:cubicBezTo>
                  <a:lnTo>
                    <a:pt x="238991" y="773079"/>
                  </a:lnTo>
                  <a:cubicBezTo>
                    <a:pt x="238991" y="839075"/>
                    <a:pt x="185491" y="892575"/>
                    <a:pt x="119496" y="892575"/>
                  </a:cubicBezTo>
                  <a:lnTo>
                    <a:pt x="119496" y="892575"/>
                  </a:lnTo>
                  <a:cubicBezTo>
                    <a:pt x="53500" y="892575"/>
                    <a:pt x="0" y="839075"/>
                    <a:pt x="0" y="773079"/>
                  </a:cubicBezTo>
                  <a:lnTo>
                    <a:pt x="0" y="119496"/>
                  </a:lnTo>
                  <a:cubicBezTo>
                    <a:pt x="0" y="53500"/>
                    <a:pt x="53500" y="0"/>
                    <a:pt x="119496" y="0"/>
                  </a:cubicBezTo>
                  <a:close/>
                </a:path>
              </a:pathLst>
            </a:custGeom>
            <a:solidFill>
              <a:srgbClr val="99D9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238991" cy="94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1977968">
            <a:off x="197792" y="4014943"/>
            <a:ext cx="395062" cy="1464598"/>
            <a:chOff x="0" y="0"/>
            <a:chExt cx="96347" cy="35718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6347" cy="357184"/>
            </a:xfrm>
            <a:custGeom>
              <a:avLst/>
              <a:gdLst/>
              <a:ahLst/>
              <a:cxnLst/>
              <a:rect l="l" t="t" r="r" b="b"/>
              <a:pathLst>
                <a:path w="96347" h="357184">
                  <a:moveTo>
                    <a:pt x="48173" y="0"/>
                  </a:moveTo>
                  <a:lnTo>
                    <a:pt x="48173" y="0"/>
                  </a:lnTo>
                  <a:cubicBezTo>
                    <a:pt x="60950" y="0"/>
                    <a:pt x="73203" y="5075"/>
                    <a:pt x="82237" y="14110"/>
                  </a:cubicBezTo>
                  <a:cubicBezTo>
                    <a:pt x="91272" y="23144"/>
                    <a:pt x="96347" y="35397"/>
                    <a:pt x="96347" y="48173"/>
                  </a:cubicBezTo>
                  <a:lnTo>
                    <a:pt x="96347" y="309010"/>
                  </a:lnTo>
                  <a:cubicBezTo>
                    <a:pt x="96347" y="335616"/>
                    <a:pt x="74779" y="357184"/>
                    <a:pt x="48173" y="357184"/>
                  </a:cubicBezTo>
                  <a:lnTo>
                    <a:pt x="48173" y="357184"/>
                  </a:lnTo>
                  <a:cubicBezTo>
                    <a:pt x="21568" y="357184"/>
                    <a:pt x="0" y="335616"/>
                    <a:pt x="0" y="309010"/>
                  </a:cubicBezTo>
                  <a:lnTo>
                    <a:pt x="0" y="48173"/>
                  </a:lnTo>
                  <a:cubicBezTo>
                    <a:pt x="0" y="21568"/>
                    <a:pt x="21568" y="0"/>
                    <a:pt x="48173" y="0"/>
                  </a:cubicBezTo>
                  <a:close/>
                </a:path>
              </a:pathLst>
            </a:custGeom>
            <a:solidFill>
              <a:srgbClr val="35A0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96347" cy="414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8834246" y="5483410"/>
            <a:ext cx="1377183" cy="0"/>
          </a:xfrm>
          <a:prstGeom prst="line">
            <a:avLst/>
          </a:prstGeom>
          <a:ln w="57150" cap="flat">
            <a:solidFill>
              <a:srgbClr val="1A769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9355695" y="8476153"/>
            <a:ext cx="4310203" cy="44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 dirty="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Presented By: </a:t>
            </a:r>
            <a:r>
              <a:rPr lang="ar-EG" sz="2400" dirty="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Group 4</a:t>
            </a:r>
          </a:p>
        </p:txBody>
      </p:sp>
      <p:pic>
        <p:nvPicPr>
          <p:cNvPr id="37" name="Picture 36" descr="A train at a train station&#10;&#10;AI-generated content may be incorrect.">
            <a:extLst>
              <a:ext uri="{FF2B5EF4-FFF2-40B4-BE49-F238E27FC236}">
                <a16:creationId xmlns:a16="http://schemas.microsoft.com/office/drawing/2014/main" id="{BEF0E361-93B6-0C75-B359-B405E9DAB2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26" y="2724210"/>
            <a:ext cx="6708244" cy="6458245"/>
          </a:xfrm>
          <a:prstGeom prst="flowChartConnector">
            <a:avLst/>
          </a:prstGeom>
          <a:ln w="174625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FEFC7-2B8D-7DF4-4E9C-CBAAE1F4A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BCFE930-E987-E676-E75E-920557A36A2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518E8E8-24F9-4CE0-42F8-37E5BC8DED8C}"/>
              </a:ext>
            </a:extLst>
          </p:cNvPr>
          <p:cNvSpPr/>
          <p:nvPr/>
        </p:nvSpPr>
        <p:spPr>
          <a:xfrm>
            <a:off x="-208421" y="-136476"/>
            <a:ext cx="1099635" cy="1165176"/>
          </a:xfrm>
          <a:custGeom>
            <a:avLst/>
            <a:gdLst/>
            <a:ahLst/>
            <a:cxnLst/>
            <a:rect l="l" t="t" r="r" b="b"/>
            <a:pathLst>
              <a:path w="1099635" h="1165176">
                <a:moveTo>
                  <a:pt x="0" y="0"/>
                </a:moveTo>
                <a:lnTo>
                  <a:pt x="1099635" y="0"/>
                </a:lnTo>
                <a:lnTo>
                  <a:pt x="1099635" y="1165176"/>
                </a:lnTo>
                <a:lnTo>
                  <a:pt x="0" y="116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73E0A51-6B36-EA9E-03EA-394B0AEB6CBE}"/>
              </a:ext>
            </a:extLst>
          </p:cNvPr>
          <p:cNvSpPr/>
          <p:nvPr/>
        </p:nvSpPr>
        <p:spPr>
          <a:xfrm rot="5400000">
            <a:off x="16918110" y="8952588"/>
            <a:ext cx="945613" cy="1723212"/>
          </a:xfrm>
          <a:custGeom>
            <a:avLst/>
            <a:gdLst/>
            <a:ahLst/>
            <a:cxnLst/>
            <a:rect l="l" t="t" r="r" b="b"/>
            <a:pathLst>
              <a:path w="945613" h="1723212">
                <a:moveTo>
                  <a:pt x="0" y="0"/>
                </a:moveTo>
                <a:lnTo>
                  <a:pt x="945613" y="0"/>
                </a:lnTo>
                <a:lnTo>
                  <a:pt x="945613" y="1723212"/>
                </a:lnTo>
                <a:lnTo>
                  <a:pt x="0" y="172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>
            <a:extLst>
              <a:ext uri="{FF2B5EF4-FFF2-40B4-BE49-F238E27FC236}">
                <a16:creationId xmlns:a16="http://schemas.microsoft.com/office/drawing/2014/main" id="{5C67EEB0-1EB0-BC53-7479-B838116349B1}"/>
              </a:ext>
            </a:extLst>
          </p:cNvPr>
          <p:cNvSpPr/>
          <p:nvPr/>
        </p:nvSpPr>
        <p:spPr>
          <a:xfrm flipH="1" flipV="1">
            <a:off x="0" y="8505214"/>
            <a:ext cx="692972" cy="1781786"/>
          </a:xfrm>
          <a:custGeom>
            <a:avLst/>
            <a:gdLst/>
            <a:ahLst/>
            <a:cxnLst/>
            <a:rect l="l" t="t" r="r" b="b"/>
            <a:pathLst>
              <a:path w="692972" h="1781786">
                <a:moveTo>
                  <a:pt x="692972" y="1781786"/>
                </a:moveTo>
                <a:lnTo>
                  <a:pt x="0" y="1781786"/>
                </a:lnTo>
                <a:lnTo>
                  <a:pt x="0" y="0"/>
                </a:lnTo>
                <a:lnTo>
                  <a:pt x="692972" y="0"/>
                </a:lnTo>
                <a:lnTo>
                  <a:pt x="692972" y="1781786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465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>
            <a:extLst>
              <a:ext uri="{FF2B5EF4-FFF2-40B4-BE49-F238E27FC236}">
                <a16:creationId xmlns:a16="http://schemas.microsoft.com/office/drawing/2014/main" id="{74A299FF-F107-7C9F-D700-80BA4877B732}"/>
              </a:ext>
            </a:extLst>
          </p:cNvPr>
          <p:cNvSpPr/>
          <p:nvPr/>
        </p:nvSpPr>
        <p:spPr>
          <a:xfrm>
            <a:off x="11687978" y="1117881"/>
            <a:ext cx="743174" cy="313991"/>
          </a:xfrm>
          <a:custGeom>
            <a:avLst/>
            <a:gdLst/>
            <a:ahLst/>
            <a:cxnLst/>
            <a:rect l="l" t="t" r="r" b="b"/>
            <a:pathLst>
              <a:path w="743174" h="313991">
                <a:moveTo>
                  <a:pt x="0" y="0"/>
                </a:moveTo>
                <a:lnTo>
                  <a:pt x="743174" y="0"/>
                </a:lnTo>
                <a:lnTo>
                  <a:pt x="743174" y="313992"/>
                </a:lnTo>
                <a:lnTo>
                  <a:pt x="0" y="313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814D9F7-4E78-94DA-FF52-3EA15D0D342D}"/>
              </a:ext>
            </a:extLst>
          </p:cNvPr>
          <p:cNvSpPr txBox="1"/>
          <p:nvPr/>
        </p:nvSpPr>
        <p:spPr>
          <a:xfrm>
            <a:off x="1415574" y="393981"/>
            <a:ext cx="10090626" cy="698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Limitations: 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5D4C6472-B467-AE80-AA22-C6D4D401B617}"/>
              </a:ext>
            </a:extLst>
          </p:cNvPr>
          <p:cNvSpPr txBox="1"/>
          <p:nvPr/>
        </p:nvSpPr>
        <p:spPr>
          <a:xfrm>
            <a:off x="495300" y="1322967"/>
            <a:ext cx="17297400" cy="6779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dataset includes station locations only—no timetable, ridership, delay, or operational data.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demographic or socioeconomic data is included to link accessibility with population needs.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dataset does not capture temporary closures, new station openings, or planned future expansions.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Only static geographic data is provided—no temporal or historical trends.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 depends entirely on the dataset’s completeness at the time of upload.</a:t>
            </a:r>
            <a:endParaRPr lang="en-US" sz="2800" dirty="0">
              <a:solidFill>
                <a:srgbClr val="000000"/>
              </a:solidFill>
              <a:latin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8162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BAD0D-A286-3F52-F820-5D46FB501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3744F7-C24A-BE6D-81D8-623AE00B126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471521B-2FE6-17D7-A94F-441985A2EC74}"/>
              </a:ext>
            </a:extLst>
          </p:cNvPr>
          <p:cNvSpPr/>
          <p:nvPr/>
        </p:nvSpPr>
        <p:spPr>
          <a:xfrm>
            <a:off x="-208421" y="-136476"/>
            <a:ext cx="1099635" cy="1165176"/>
          </a:xfrm>
          <a:custGeom>
            <a:avLst/>
            <a:gdLst/>
            <a:ahLst/>
            <a:cxnLst/>
            <a:rect l="l" t="t" r="r" b="b"/>
            <a:pathLst>
              <a:path w="1099635" h="1165176">
                <a:moveTo>
                  <a:pt x="0" y="0"/>
                </a:moveTo>
                <a:lnTo>
                  <a:pt x="1099635" y="0"/>
                </a:lnTo>
                <a:lnTo>
                  <a:pt x="1099635" y="1165176"/>
                </a:lnTo>
                <a:lnTo>
                  <a:pt x="0" y="116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A5C97A-41C3-7D2C-6053-57C9E1231050}"/>
              </a:ext>
            </a:extLst>
          </p:cNvPr>
          <p:cNvSpPr/>
          <p:nvPr/>
        </p:nvSpPr>
        <p:spPr>
          <a:xfrm rot="5400000">
            <a:off x="16918110" y="8952588"/>
            <a:ext cx="945613" cy="1723212"/>
          </a:xfrm>
          <a:custGeom>
            <a:avLst/>
            <a:gdLst/>
            <a:ahLst/>
            <a:cxnLst/>
            <a:rect l="l" t="t" r="r" b="b"/>
            <a:pathLst>
              <a:path w="945613" h="1723212">
                <a:moveTo>
                  <a:pt x="0" y="0"/>
                </a:moveTo>
                <a:lnTo>
                  <a:pt x="945613" y="0"/>
                </a:lnTo>
                <a:lnTo>
                  <a:pt x="945613" y="1723212"/>
                </a:lnTo>
                <a:lnTo>
                  <a:pt x="0" y="172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>
            <a:extLst>
              <a:ext uri="{FF2B5EF4-FFF2-40B4-BE49-F238E27FC236}">
                <a16:creationId xmlns:a16="http://schemas.microsoft.com/office/drawing/2014/main" id="{1D792DAA-9F4A-8EE8-1D8E-51A18EF630D0}"/>
              </a:ext>
            </a:extLst>
          </p:cNvPr>
          <p:cNvSpPr/>
          <p:nvPr/>
        </p:nvSpPr>
        <p:spPr>
          <a:xfrm flipH="1" flipV="1">
            <a:off x="0" y="8505214"/>
            <a:ext cx="692972" cy="1781786"/>
          </a:xfrm>
          <a:custGeom>
            <a:avLst/>
            <a:gdLst/>
            <a:ahLst/>
            <a:cxnLst/>
            <a:rect l="l" t="t" r="r" b="b"/>
            <a:pathLst>
              <a:path w="692972" h="1781786">
                <a:moveTo>
                  <a:pt x="692972" y="1781786"/>
                </a:moveTo>
                <a:lnTo>
                  <a:pt x="0" y="1781786"/>
                </a:lnTo>
                <a:lnTo>
                  <a:pt x="0" y="0"/>
                </a:lnTo>
                <a:lnTo>
                  <a:pt x="692972" y="0"/>
                </a:lnTo>
                <a:lnTo>
                  <a:pt x="692972" y="1781786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465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>
            <a:extLst>
              <a:ext uri="{FF2B5EF4-FFF2-40B4-BE49-F238E27FC236}">
                <a16:creationId xmlns:a16="http://schemas.microsoft.com/office/drawing/2014/main" id="{B42A558C-749E-309B-D771-84977463530D}"/>
              </a:ext>
            </a:extLst>
          </p:cNvPr>
          <p:cNvSpPr/>
          <p:nvPr/>
        </p:nvSpPr>
        <p:spPr>
          <a:xfrm>
            <a:off x="11687978" y="1117881"/>
            <a:ext cx="743174" cy="313991"/>
          </a:xfrm>
          <a:custGeom>
            <a:avLst/>
            <a:gdLst/>
            <a:ahLst/>
            <a:cxnLst/>
            <a:rect l="l" t="t" r="r" b="b"/>
            <a:pathLst>
              <a:path w="743174" h="313991">
                <a:moveTo>
                  <a:pt x="0" y="0"/>
                </a:moveTo>
                <a:lnTo>
                  <a:pt x="743174" y="0"/>
                </a:lnTo>
                <a:lnTo>
                  <a:pt x="743174" y="313992"/>
                </a:lnTo>
                <a:lnTo>
                  <a:pt x="0" y="313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2D5E247A-A3DC-8BFA-C164-E3F2DA5BDEA2}"/>
              </a:ext>
            </a:extLst>
          </p:cNvPr>
          <p:cNvSpPr txBox="1"/>
          <p:nvPr/>
        </p:nvSpPr>
        <p:spPr>
          <a:xfrm>
            <a:off x="1415574" y="393981"/>
            <a:ext cx="10090626" cy="698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Conclusion: 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21D465D3-E012-DCD1-752F-50366871A0A5}"/>
              </a:ext>
            </a:extLst>
          </p:cNvPr>
          <p:cNvSpPr txBox="1"/>
          <p:nvPr/>
        </p:nvSpPr>
        <p:spPr>
          <a:xfrm>
            <a:off x="495300" y="1322967"/>
            <a:ext cx="1729740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/>
              <a:t>The dashboard provides a comprehensive overview of the UK rail network’s geographic structure and accessibility.</a:t>
            </a:r>
            <a:br>
              <a:rPr lang="en-US" sz="2800" dirty="0"/>
            </a:br>
            <a:r>
              <a:rPr lang="en-US" sz="2800" b="1" dirty="0"/>
              <a:t>It enables quick identification of:</a:t>
            </a:r>
          </a:p>
          <a:p>
            <a:r>
              <a:rPr lang="en-US" sz="2800" dirty="0"/>
              <a:t>High-density station regions</a:t>
            </a:r>
          </a:p>
          <a:p>
            <a:r>
              <a:rPr lang="en-US" sz="2800" dirty="0"/>
              <a:t>Rural coverage gaps</a:t>
            </a:r>
          </a:p>
          <a:p>
            <a:r>
              <a:rPr lang="en-US" sz="2800" dirty="0"/>
              <a:t>Urban transport hubs</a:t>
            </a:r>
          </a:p>
          <a:p>
            <a:r>
              <a:rPr lang="en-US" sz="2800" dirty="0"/>
              <a:t>Regional disparities in rail availability</a:t>
            </a:r>
          </a:p>
          <a:p>
            <a:r>
              <a:rPr lang="en-US" sz="2800" dirty="0"/>
              <a:t>Insights from this analysis can support:</a:t>
            </a:r>
          </a:p>
          <a:p>
            <a:r>
              <a:rPr lang="en-US" sz="2800" dirty="0"/>
              <a:t>Transport planning and infrastructure expansion</a:t>
            </a:r>
          </a:p>
          <a:p>
            <a:r>
              <a:rPr lang="en-US" sz="2800" dirty="0"/>
              <a:t>Accessibility studies</a:t>
            </a:r>
          </a:p>
          <a:p>
            <a:r>
              <a:rPr lang="en-US" sz="2800" dirty="0"/>
              <a:t>GIS modelling and spatial network analysis</a:t>
            </a:r>
          </a:p>
          <a:p>
            <a:r>
              <a:rPr lang="en-US" sz="2800" dirty="0"/>
              <a:t>Policy decisions related to regional mobility</a:t>
            </a:r>
          </a:p>
          <a:p>
            <a:r>
              <a:rPr lang="en-US" sz="2800" b="1" dirty="0"/>
              <a:t>Future enhancements may include:</a:t>
            </a:r>
            <a:endParaRPr lang="en-US" sz="2800" dirty="0"/>
          </a:p>
          <a:p>
            <a:r>
              <a:rPr lang="en-US" sz="2800" dirty="0"/>
              <a:t>Integrating ridership / passenger demand data</a:t>
            </a:r>
          </a:p>
          <a:p>
            <a:r>
              <a:rPr lang="en-US" sz="2800" dirty="0"/>
              <a:t>Adding timetable and delay performance data</a:t>
            </a:r>
          </a:p>
          <a:p>
            <a:r>
              <a:rPr lang="en-US" sz="2800" dirty="0"/>
              <a:t>Incorporating demographic layers for accessibility modelling</a:t>
            </a:r>
          </a:p>
          <a:p>
            <a:r>
              <a:rPr lang="en-US" sz="2800" dirty="0"/>
              <a:t>Building predictive models for future network expansion</a:t>
            </a:r>
          </a:p>
        </p:txBody>
      </p:sp>
    </p:spTree>
    <p:extLst>
      <p:ext uri="{BB962C8B-B14F-4D97-AF65-F5344CB8AC3E}">
        <p14:creationId xmlns:p14="http://schemas.microsoft.com/office/powerpoint/2010/main" val="137975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8CB25-88B2-D3CE-7DD4-90385EDE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50D5D1-B5B4-D97E-988D-9FF0E8C6DA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D82E5BA-C969-867D-2697-35643B67B263}"/>
              </a:ext>
            </a:extLst>
          </p:cNvPr>
          <p:cNvSpPr/>
          <p:nvPr/>
        </p:nvSpPr>
        <p:spPr>
          <a:xfrm rot="-8349680">
            <a:off x="16516774" y="8158871"/>
            <a:ext cx="1889787" cy="3035193"/>
          </a:xfrm>
          <a:custGeom>
            <a:avLst/>
            <a:gdLst/>
            <a:ahLst/>
            <a:cxnLst/>
            <a:rect l="l" t="t" r="r" b="b"/>
            <a:pathLst>
              <a:path w="1889787" h="3035193">
                <a:moveTo>
                  <a:pt x="0" y="0"/>
                </a:moveTo>
                <a:lnTo>
                  <a:pt x="1889787" y="0"/>
                </a:lnTo>
                <a:lnTo>
                  <a:pt x="1889787" y="3035194"/>
                </a:lnTo>
                <a:lnTo>
                  <a:pt x="0" y="303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06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D4F105D-4477-B151-691B-6E09E1CBA29D}"/>
              </a:ext>
            </a:extLst>
          </p:cNvPr>
          <p:cNvSpPr/>
          <p:nvPr/>
        </p:nvSpPr>
        <p:spPr>
          <a:xfrm flipH="1" flipV="1">
            <a:off x="90780" y="9098910"/>
            <a:ext cx="1544813" cy="1750496"/>
          </a:xfrm>
          <a:custGeom>
            <a:avLst/>
            <a:gdLst/>
            <a:ahLst/>
            <a:cxnLst/>
            <a:rect l="l" t="t" r="r" b="b"/>
            <a:pathLst>
              <a:path w="1544813" h="1750496">
                <a:moveTo>
                  <a:pt x="1544813" y="1750496"/>
                </a:moveTo>
                <a:lnTo>
                  <a:pt x="0" y="1750496"/>
                </a:lnTo>
                <a:lnTo>
                  <a:pt x="0" y="0"/>
                </a:lnTo>
                <a:lnTo>
                  <a:pt x="1544813" y="0"/>
                </a:lnTo>
                <a:lnTo>
                  <a:pt x="1544813" y="1750496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BAB6F8F-D86E-1BA2-B545-B7537B5B1C99}"/>
              </a:ext>
            </a:extLst>
          </p:cNvPr>
          <p:cNvSpPr txBox="1"/>
          <p:nvPr/>
        </p:nvSpPr>
        <p:spPr>
          <a:xfrm>
            <a:off x="1326233" y="706679"/>
            <a:ext cx="13694745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44"/>
              </a:lnSpc>
            </a:pPr>
            <a:r>
              <a:rPr lang="en-US" sz="96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Members: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82E614D-233A-7D75-98BF-2FC321A95A76}"/>
              </a:ext>
            </a:extLst>
          </p:cNvPr>
          <p:cNvGrpSpPr/>
          <p:nvPr/>
        </p:nvGrpSpPr>
        <p:grpSpPr>
          <a:xfrm rot="1977968">
            <a:off x="18147104" y="-929275"/>
            <a:ext cx="906124" cy="3531239"/>
            <a:chOff x="0" y="0"/>
            <a:chExt cx="229037" cy="892575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DE0EEDE-551C-959C-A741-5646AFA87574}"/>
                </a:ext>
              </a:extLst>
            </p:cNvPr>
            <p:cNvSpPr/>
            <p:nvPr/>
          </p:nvSpPr>
          <p:spPr>
            <a:xfrm>
              <a:off x="0" y="0"/>
              <a:ext cx="229037" cy="892575"/>
            </a:xfrm>
            <a:custGeom>
              <a:avLst/>
              <a:gdLst/>
              <a:ahLst/>
              <a:cxnLst/>
              <a:rect l="l" t="t" r="r" b="b"/>
              <a:pathLst>
                <a:path w="229037" h="892575">
                  <a:moveTo>
                    <a:pt x="114518" y="0"/>
                  </a:moveTo>
                  <a:lnTo>
                    <a:pt x="114518" y="0"/>
                  </a:lnTo>
                  <a:cubicBezTo>
                    <a:pt x="177765" y="0"/>
                    <a:pt x="229037" y="51272"/>
                    <a:pt x="229037" y="114518"/>
                  </a:cubicBezTo>
                  <a:lnTo>
                    <a:pt x="229037" y="778057"/>
                  </a:lnTo>
                  <a:cubicBezTo>
                    <a:pt x="229037" y="808429"/>
                    <a:pt x="216971" y="837557"/>
                    <a:pt x="195495" y="859034"/>
                  </a:cubicBezTo>
                  <a:cubicBezTo>
                    <a:pt x="174019" y="880510"/>
                    <a:pt x="144891" y="892575"/>
                    <a:pt x="114518" y="892575"/>
                  </a:cubicBezTo>
                  <a:lnTo>
                    <a:pt x="114518" y="892575"/>
                  </a:lnTo>
                  <a:cubicBezTo>
                    <a:pt x="84146" y="892575"/>
                    <a:pt x="55018" y="880510"/>
                    <a:pt x="33542" y="859034"/>
                  </a:cubicBezTo>
                  <a:cubicBezTo>
                    <a:pt x="12065" y="837557"/>
                    <a:pt x="0" y="808429"/>
                    <a:pt x="0" y="778057"/>
                  </a:cubicBezTo>
                  <a:lnTo>
                    <a:pt x="0" y="114518"/>
                  </a:lnTo>
                  <a:cubicBezTo>
                    <a:pt x="0" y="84146"/>
                    <a:pt x="12065" y="55018"/>
                    <a:pt x="33542" y="33542"/>
                  </a:cubicBezTo>
                  <a:cubicBezTo>
                    <a:pt x="55018" y="12065"/>
                    <a:pt x="84146" y="0"/>
                    <a:pt x="114518" y="0"/>
                  </a:cubicBezTo>
                  <a:close/>
                </a:path>
              </a:pathLst>
            </a:custGeom>
            <a:solidFill>
              <a:srgbClr val="35A0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63D5EFA-7811-0B3C-3CFA-929974684FA7}"/>
                </a:ext>
              </a:extLst>
            </p:cNvPr>
            <p:cNvSpPr txBox="1"/>
            <p:nvPr/>
          </p:nvSpPr>
          <p:spPr>
            <a:xfrm>
              <a:off x="0" y="-57150"/>
              <a:ext cx="229037" cy="94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22DBB3C-70BB-BAAA-DC3C-6286A75968B8}"/>
              </a:ext>
            </a:extLst>
          </p:cNvPr>
          <p:cNvGrpSpPr/>
          <p:nvPr/>
        </p:nvGrpSpPr>
        <p:grpSpPr>
          <a:xfrm rot="1977968">
            <a:off x="16320436" y="11152"/>
            <a:ext cx="243974" cy="1080478"/>
            <a:chOff x="0" y="0"/>
            <a:chExt cx="61668" cy="273107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8E55FBAA-0D38-9F71-4029-F74B28D35986}"/>
                </a:ext>
              </a:extLst>
            </p:cNvPr>
            <p:cNvSpPr/>
            <p:nvPr/>
          </p:nvSpPr>
          <p:spPr>
            <a:xfrm>
              <a:off x="0" y="0"/>
              <a:ext cx="61668" cy="273107"/>
            </a:xfrm>
            <a:custGeom>
              <a:avLst/>
              <a:gdLst/>
              <a:ahLst/>
              <a:cxnLst/>
              <a:rect l="l" t="t" r="r" b="b"/>
              <a:pathLst>
                <a:path w="61668" h="273107">
                  <a:moveTo>
                    <a:pt x="30834" y="0"/>
                  </a:moveTo>
                  <a:lnTo>
                    <a:pt x="30834" y="0"/>
                  </a:lnTo>
                  <a:cubicBezTo>
                    <a:pt x="39012" y="0"/>
                    <a:pt x="46854" y="3249"/>
                    <a:pt x="52637" y="9031"/>
                  </a:cubicBezTo>
                  <a:cubicBezTo>
                    <a:pt x="58420" y="14814"/>
                    <a:pt x="61668" y="22656"/>
                    <a:pt x="61668" y="30834"/>
                  </a:cubicBezTo>
                  <a:lnTo>
                    <a:pt x="61668" y="242273"/>
                  </a:lnTo>
                  <a:cubicBezTo>
                    <a:pt x="61668" y="259303"/>
                    <a:pt x="47863" y="273107"/>
                    <a:pt x="30834" y="273107"/>
                  </a:cubicBezTo>
                  <a:lnTo>
                    <a:pt x="30834" y="273107"/>
                  </a:lnTo>
                  <a:cubicBezTo>
                    <a:pt x="13805" y="273107"/>
                    <a:pt x="0" y="259303"/>
                    <a:pt x="0" y="242273"/>
                  </a:cubicBezTo>
                  <a:lnTo>
                    <a:pt x="0" y="30834"/>
                  </a:lnTo>
                  <a:cubicBezTo>
                    <a:pt x="0" y="13805"/>
                    <a:pt x="13805" y="0"/>
                    <a:pt x="30834" y="0"/>
                  </a:cubicBezTo>
                  <a:close/>
                </a:path>
              </a:pathLst>
            </a:custGeom>
            <a:solidFill>
              <a:srgbClr val="1A76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52936D1-1F5D-2186-47F0-29BE211840D5}"/>
                </a:ext>
              </a:extLst>
            </p:cNvPr>
            <p:cNvSpPr txBox="1"/>
            <p:nvPr/>
          </p:nvSpPr>
          <p:spPr>
            <a:xfrm>
              <a:off x="0" y="-57150"/>
              <a:ext cx="61668" cy="33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59A84C90-C1FF-767A-6B3E-C9231B63D003}"/>
              </a:ext>
            </a:extLst>
          </p:cNvPr>
          <p:cNvGrpSpPr/>
          <p:nvPr/>
        </p:nvGrpSpPr>
        <p:grpSpPr>
          <a:xfrm rot="1977968">
            <a:off x="16786547" y="-1058940"/>
            <a:ext cx="945507" cy="3531239"/>
            <a:chOff x="0" y="0"/>
            <a:chExt cx="238991" cy="892575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5A9141C-7DC0-AA44-2C0C-CB8F78C41134}"/>
                </a:ext>
              </a:extLst>
            </p:cNvPr>
            <p:cNvSpPr/>
            <p:nvPr/>
          </p:nvSpPr>
          <p:spPr>
            <a:xfrm>
              <a:off x="0" y="0"/>
              <a:ext cx="238991" cy="892575"/>
            </a:xfrm>
            <a:custGeom>
              <a:avLst/>
              <a:gdLst/>
              <a:ahLst/>
              <a:cxnLst/>
              <a:rect l="l" t="t" r="r" b="b"/>
              <a:pathLst>
                <a:path w="238991" h="892575">
                  <a:moveTo>
                    <a:pt x="119496" y="0"/>
                  </a:moveTo>
                  <a:lnTo>
                    <a:pt x="119496" y="0"/>
                  </a:lnTo>
                  <a:cubicBezTo>
                    <a:pt x="185491" y="0"/>
                    <a:pt x="238991" y="53500"/>
                    <a:pt x="238991" y="119496"/>
                  </a:cubicBezTo>
                  <a:lnTo>
                    <a:pt x="238991" y="773079"/>
                  </a:lnTo>
                  <a:cubicBezTo>
                    <a:pt x="238991" y="839075"/>
                    <a:pt x="185491" y="892575"/>
                    <a:pt x="119496" y="892575"/>
                  </a:cubicBezTo>
                  <a:lnTo>
                    <a:pt x="119496" y="892575"/>
                  </a:lnTo>
                  <a:cubicBezTo>
                    <a:pt x="53500" y="892575"/>
                    <a:pt x="0" y="839075"/>
                    <a:pt x="0" y="773079"/>
                  </a:cubicBezTo>
                  <a:lnTo>
                    <a:pt x="0" y="119496"/>
                  </a:lnTo>
                  <a:cubicBezTo>
                    <a:pt x="0" y="53500"/>
                    <a:pt x="53500" y="0"/>
                    <a:pt x="119496" y="0"/>
                  </a:cubicBezTo>
                  <a:close/>
                </a:path>
              </a:pathLst>
            </a:custGeom>
            <a:solidFill>
              <a:srgbClr val="99D9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C9633112-3D42-ADC1-9319-855DCAD94649}"/>
                </a:ext>
              </a:extLst>
            </p:cNvPr>
            <p:cNvSpPr txBox="1"/>
            <p:nvPr/>
          </p:nvSpPr>
          <p:spPr>
            <a:xfrm>
              <a:off x="0" y="-57150"/>
              <a:ext cx="238991" cy="94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6">
            <a:extLst>
              <a:ext uri="{FF2B5EF4-FFF2-40B4-BE49-F238E27FC236}">
                <a16:creationId xmlns:a16="http://schemas.microsoft.com/office/drawing/2014/main" id="{DF774007-485C-0619-9A8D-1A1FF6F2E0E6}"/>
              </a:ext>
            </a:extLst>
          </p:cNvPr>
          <p:cNvSpPr txBox="1"/>
          <p:nvPr/>
        </p:nvSpPr>
        <p:spPr>
          <a:xfrm>
            <a:off x="1346677" y="2486161"/>
            <a:ext cx="13694745" cy="654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1- Ali Ashraf Ali</a:t>
            </a:r>
          </a:p>
          <a:p>
            <a:pPr algn="l">
              <a:lnSpc>
                <a:spcPct val="150000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2- Asmaa Shokri Mohamed </a:t>
            </a:r>
          </a:p>
          <a:p>
            <a:pPr algn="l">
              <a:lnSpc>
                <a:spcPct val="150000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3- Markos </a:t>
            </a:r>
            <a:r>
              <a:rPr lang="en-US" sz="48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Awny</a:t>
            </a: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Sadek</a:t>
            </a:r>
          </a:p>
          <a:p>
            <a:pPr algn="l">
              <a:lnSpc>
                <a:spcPct val="150000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4- Mohammed </a:t>
            </a:r>
            <a:r>
              <a:rPr lang="en-US" sz="4800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Abdelmonem</a:t>
            </a: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Fouad</a:t>
            </a:r>
          </a:p>
          <a:p>
            <a:pPr algn="l">
              <a:lnSpc>
                <a:spcPct val="150000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5- Rasha Mohamed Salah</a:t>
            </a:r>
          </a:p>
          <a:p>
            <a:pPr algn="l">
              <a:lnSpc>
                <a:spcPct val="150000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6- Sarah Mohsen Hassan</a:t>
            </a:r>
          </a:p>
        </p:txBody>
      </p:sp>
    </p:spTree>
    <p:extLst>
      <p:ext uri="{BB962C8B-B14F-4D97-AF65-F5344CB8AC3E}">
        <p14:creationId xmlns:p14="http://schemas.microsoft.com/office/powerpoint/2010/main" val="125293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588B-0BDD-93D0-2C88-9D901E67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B86D8A-95C1-F07D-EA93-D1868436681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B5AC34-CCBE-E3D9-8516-B183E1345831}"/>
              </a:ext>
            </a:extLst>
          </p:cNvPr>
          <p:cNvSpPr/>
          <p:nvPr/>
        </p:nvSpPr>
        <p:spPr>
          <a:xfrm rot="-8349680">
            <a:off x="16516774" y="8158871"/>
            <a:ext cx="1889787" cy="3035193"/>
          </a:xfrm>
          <a:custGeom>
            <a:avLst/>
            <a:gdLst/>
            <a:ahLst/>
            <a:cxnLst/>
            <a:rect l="l" t="t" r="r" b="b"/>
            <a:pathLst>
              <a:path w="1889787" h="3035193">
                <a:moveTo>
                  <a:pt x="0" y="0"/>
                </a:moveTo>
                <a:lnTo>
                  <a:pt x="1889787" y="0"/>
                </a:lnTo>
                <a:lnTo>
                  <a:pt x="1889787" y="3035194"/>
                </a:lnTo>
                <a:lnTo>
                  <a:pt x="0" y="303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06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55D5E78-4A29-5FA5-855D-B034F7836F6B}"/>
              </a:ext>
            </a:extLst>
          </p:cNvPr>
          <p:cNvSpPr/>
          <p:nvPr/>
        </p:nvSpPr>
        <p:spPr>
          <a:xfrm flipH="1" flipV="1">
            <a:off x="90780" y="9098910"/>
            <a:ext cx="1544813" cy="1750496"/>
          </a:xfrm>
          <a:custGeom>
            <a:avLst/>
            <a:gdLst/>
            <a:ahLst/>
            <a:cxnLst/>
            <a:rect l="l" t="t" r="r" b="b"/>
            <a:pathLst>
              <a:path w="1544813" h="1750496">
                <a:moveTo>
                  <a:pt x="1544813" y="1750496"/>
                </a:moveTo>
                <a:lnTo>
                  <a:pt x="0" y="1750496"/>
                </a:lnTo>
                <a:lnTo>
                  <a:pt x="0" y="0"/>
                </a:lnTo>
                <a:lnTo>
                  <a:pt x="1544813" y="0"/>
                </a:lnTo>
                <a:lnTo>
                  <a:pt x="1544813" y="1750496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F60B1D8-1333-74F2-1469-6F95C73BB41E}"/>
              </a:ext>
            </a:extLst>
          </p:cNvPr>
          <p:cNvSpPr txBox="1"/>
          <p:nvPr/>
        </p:nvSpPr>
        <p:spPr>
          <a:xfrm>
            <a:off x="698332" y="551391"/>
            <a:ext cx="13694745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44"/>
              </a:lnSpc>
            </a:pPr>
            <a:r>
              <a:rPr lang="en-US" sz="96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Intro: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4F8A52C-7376-FBB1-360D-0E55D4F71999}"/>
              </a:ext>
            </a:extLst>
          </p:cNvPr>
          <p:cNvGrpSpPr/>
          <p:nvPr/>
        </p:nvGrpSpPr>
        <p:grpSpPr>
          <a:xfrm rot="1977968">
            <a:off x="18147104" y="-929275"/>
            <a:ext cx="906124" cy="3531239"/>
            <a:chOff x="0" y="0"/>
            <a:chExt cx="229037" cy="892575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F0B4FC1-21B0-BD12-1FAD-D26C7C7A711A}"/>
                </a:ext>
              </a:extLst>
            </p:cNvPr>
            <p:cNvSpPr/>
            <p:nvPr/>
          </p:nvSpPr>
          <p:spPr>
            <a:xfrm>
              <a:off x="0" y="0"/>
              <a:ext cx="229037" cy="892575"/>
            </a:xfrm>
            <a:custGeom>
              <a:avLst/>
              <a:gdLst/>
              <a:ahLst/>
              <a:cxnLst/>
              <a:rect l="l" t="t" r="r" b="b"/>
              <a:pathLst>
                <a:path w="229037" h="892575">
                  <a:moveTo>
                    <a:pt x="114518" y="0"/>
                  </a:moveTo>
                  <a:lnTo>
                    <a:pt x="114518" y="0"/>
                  </a:lnTo>
                  <a:cubicBezTo>
                    <a:pt x="177765" y="0"/>
                    <a:pt x="229037" y="51272"/>
                    <a:pt x="229037" y="114518"/>
                  </a:cubicBezTo>
                  <a:lnTo>
                    <a:pt x="229037" y="778057"/>
                  </a:lnTo>
                  <a:cubicBezTo>
                    <a:pt x="229037" y="808429"/>
                    <a:pt x="216971" y="837557"/>
                    <a:pt x="195495" y="859034"/>
                  </a:cubicBezTo>
                  <a:cubicBezTo>
                    <a:pt x="174019" y="880510"/>
                    <a:pt x="144891" y="892575"/>
                    <a:pt x="114518" y="892575"/>
                  </a:cubicBezTo>
                  <a:lnTo>
                    <a:pt x="114518" y="892575"/>
                  </a:lnTo>
                  <a:cubicBezTo>
                    <a:pt x="84146" y="892575"/>
                    <a:pt x="55018" y="880510"/>
                    <a:pt x="33542" y="859034"/>
                  </a:cubicBezTo>
                  <a:cubicBezTo>
                    <a:pt x="12065" y="837557"/>
                    <a:pt x="0" y="808429"/>
                    <a:pt x="0" y="778057"/>
                  </a:cubicBezTo>
                  <a:lnTo>
                    <a:pt x="0" y="114518"/>
                  </a:lnTo>
                  <a:cubicBezTo>
                    <a:pt x="0" y="84146"/>
                    <a:pt x="12065" y="55018"/>
                    <a:pt x="33542" y="33542"/>
                  </a:cubicBezTo>
                  <a:cubicBezTo>
                    <a:pt x="55018" y="12065"/>
                    <a:pt x="84146" y="0"/>
                    <a:pt x="114518" y="0"/>
                  </a:cubicBezTo>
                  <a:close/>
                </a:path>
              </a:pathLst>
            </a:custGeom>
            <a:solidFill>
              <a:srgbClr val="35A0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755D91B-0BE6-662E-836D-43CA48C7E8D8}"/>
                </a:ext>
              </a:extLst>
            </p:cNvPr>
            <p:cNvSpPr txBox="1"/>
            <p:nvPr/>
          </p:nvSpPr>
          <p:spPr>
            <a:xfrm>
              <a:off x="0" y="-57150"/>
              <a:ext cx="229037" cy="94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A6D746B-0525-C631-84DF-4CCC5B1E6D40}"/>
              </a:ext>
            </a:extLst>
          </p:cNvPr>
          <p:cNvGrpSpPr/>
          <p:nvPr/>
        </p:nvGrpSpPr>
        <p:grpSpPr>
          <a:xfrm rot="1977968">
            <a:off x="16320436" y="11152"/>
            <a:ext cx="243974" cy="1080478"/>
            <a:chOff x="0" y="0"/>
            <a:chExt cx="61668" cy="273107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000AADC-E423-135A-EB77-28EA82E87615}"/>
                </a:ext>
              </a:extLst>
            </p:cNvPr>
            <p:cNvSpPr/>
            <p:nvPr/>
          </p:nvSpPr>
          <p:spPr>
            <a:xfrm>
              <a:off x="0" y="0"/>
              <a:ext cx="61668" cy="273107"/>
            </a:xfrm>
            <a:custGeom>
              <a:avLst/>
              <a:gdLst/>
              <a:ahLst/>
              <a:cxnLst/>
              <a:rect l="l" t="t" r="r" b="b"/>
              <a:pathLst>
                <a:path w="61668" h="273107">
                  <a:moveTo>
                    <a:pt x="30834" y="0"/>
                  </a:moveTo>
                  <a:lnTo>
                    <a:pt x="30834" y="0"/>
                  </a:lnTo>
                  <a:cubicBezTo>
                    <a:pt x="39012" y="0"/>
                    <a:pt x="46854" y="3249"/>
                    <a:pt x="52637" y="9031"/>
                  </a:cubicBezTo>
                  <a:cubicBezTo>
                    <a:pt x="58420" y="14814"/>
                    <a:pt x="61668" y="22656"/>
                    <a:pt x="61668" y="30834"/>
                  </a:cubicBezTo>
                  <a:lnTo>
                    <a:pt x="61668" y="242273"/>
                  </a:lnTo>
                  <a:cubicBezTo>
                    <a:pt x="61668" y="259303"/>
                    <a:pt x="47863" y="273107"/>
                    <a:pt x="30834" y="273107"/>
                  </a:cubicBezTo>
                  <a:lnTo>
                    <a:pt x="30834" y="273107"/>
                  </a:lnTo>
                  <a:cubicBezTo>
                    <a:pt x="13805" y="273107"/>
                    <a:pt x="0" y="259303"/>
                    <a:pt x="0" y="242273"/>
                  </a:cubicBezTo>
                  <a:lnTo>
                    <a:pt x="0" y="30834"/>
                  </a:lnTo>
                  <a:cubicBezTo>
                    <a:pt x="0" y="13805"/>
                    <a:pt x="13805" y="0"/>
                    <a:pt x="30834" y="0"/>
                  </a:cubicBezTo>
                  <a:close/>
                </a:path>
              </a:pathLst>
            </a:custGeom>
            <a:solidFill>
              <a:srgbClr val="1A76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5FB4D1FA-AB67-A38B-5FA8-C55C771E4844}"/>
                </a:ext>
              </a:extLst>
            </p:cNvPr>
            <p:cNvSpPr txBox="1"/>
            <p:nvPr/>
          </p:nvSpPr>
          <p:spPr>
            <a:xfrm>
              <a:off x="0" y="-57150"/>
              <a:ext cx="61668" cy="33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3CB4176-69E5-1D45-2DDB-7F1827631D07}"/>
              </a:ext>
            </a:extLst>
          </p:cNvPr>
          <p:cNvGrpSpPr/>
          <p:nvPr/>
        </p:nvGrpSpPr>
        <p:grpSpPr>
          <a:xfrm rot="1977968">
            <a:off x="16786547" y="-1058940"/>
            <a:ext cx="945507" cy="3531239"/>
            <a:chOff x="0" y="0"/>
            <a:chExt cx="238991" cy="892575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B55EB15-9776-9ACA-55FA-18682F6AF8DC}"/>
                </a:ext>
              </a:extLst>
            </p:cNvPr>
            <p:cNvSpPr/>
            <p:nvPr/>
          </p:nvSpPr>
          <p:spPr>
            <a:xfrm>
              <a:off x="0" y="0"/>
              <a:ext cx="238991" cy="892575"/>
            </a:xfrm>
            <a:custGeom>
              <a:avLst/>
              <a:gdLst/>
              <a:ahLst/>
              <a:cxnLst/>
              <a:rect l="l" t="t" r="r" b="b"/>
              <a:pathLst>
                <a:path w="238991" h="892575">
                  <a:moveTo>
                    <a:pt x="119496" y="0"/>
                  </a:moveTo>
                  <a:lnTo>
                    <a:pt x="119496" y="0"/>
                  </a:lnTo>
                  <a:cubicBezTo>
                    <a:pt x="185491" y="0"/>
                    <a:pt x="238991" y="53500"/>
                    <a:pt x="238991" y="119496"/>
                  </a:cubicBezTo>
                  <a:lnTo>
                    <a:pt x="238991" y="773079"/>
                  </a:lnTo>
                  <a:cubicBezTo>
                    <a:pt x="238991" y="839075"/>
                    <a:pt x="185491" y="892575"/>
                    <a:pt x="119496" y="892575"/>
                  </a:cubicBezTo>
                  <a:lnTo>
                    <a:pt x="119496" y="892575"/>
                  </a:lnTo>
                  <a:cubicBezTo>
                    <a:pt x="53500" y="892575"/>
                    <a:pt x="0" y="839075"/>
                    <a:pt x="0" y="773079"/>
                  </a:cubicBezTo>
                  <a:lnTo>
                    <a:pt x="0" y="119496"/>
                  </a:lnTo>
                  <a:cubicBezTo>
                    <a:pt x="0" y="53500"/>
                    <a:pt x="53500" y="0"/>
                    <a:pt x="119496" y="0"/>
                  </a:cubicBezTo>
                  <a:close/>
                </a:path>
              </a:pathLst>
            </a:custGeom>
            <a:solidFill>
              <a:srgbClr val="99D9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E0C4D18-DE5D-8E7D-C176-0750187CC046}"/>
                </a:ext>
              </a:extLst>
            </p:cNvPr>
            <p:cNvSpPr txBox="1"/>
            <p:nvPr/>
          </p:nvSpPr>
          <p:spPr>
            <a:xfrm>
              <a:off x="0" y="-57150"/>
              <a:ext cx="238991" cy="94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6">
            <a:extLst>
              <a:ext uri="{FF2B5EF4-FFF2-40B4-BE49-F238E27FC236}">
                <a16:creationId xmlns:a16="http://schemas.microsoft.com/office/drawing/2014/main" id="{9360C2B9-A2BF-8654-456D-100AA90DDA75}"/>
              </a:ext>
            </a:extLst>
          </p:cNvPr>
          <p:cNvSpPr txBox="1"/>
          <p:nvPr/>
        </p:nvSpPr>
        <p:spPr>
          <a:xfrm>
            <a:off x="1447800" y="2292629"/>
            <a:ext cx="14930565" cy="591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This project delivers an interactive UK Trains Dashboard that analyzes station distribution, geographic patterns, and regional accessibility across the rail network. It supports transport planners, analysts, and decision-makers by offering mapping tools, regional comparisons, and location-based insights. Using the UK Train Stations dataset from Kaggle, the dashboard highlights current station data with filtering options to compare patterns across regions and over time.</a:t>
            </a:r>
            <a:endParaRPr lang="en-US" sz="2800" dirty="0">
              <a:solidFill>
                <a:srgbClr val="000000"/>
              </a:solidFill>
              <a:latin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74087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EA1F-95DC-9A3E-37A8-D7B9BAFFA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170CDC-452D-F4F9-71B6-C23B1E4E164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0813070-7012-7D18-70EA-2BF18BF324E7}"/>
              </a:ext>
            </a:extLst>
          </p:cNvPr>
          <p:cNvSpPr/>
          <p:nvPr/>
        </p:nvSpPr>
        <p:spPr>
          <a:xfrm rot="-8349680">
            <a:off x="16516774" y="8158871"/>
            <a:ext cx="1889787" cy="3035193"/>
          </a:xfrm>
          <a:custGeom>
            <a:avLst/>
            <a:gdLst/>
            <a:ahLst/>
            <a:cxnLst/>
            <a:rect l="l" t="t" r="r" b="b"/>
            <a:pathLst>
              <a:path w="1889787" h="3035193">
                <a:moveTo>
                  <a:pt x="0" y="0"/>
                </a:moveTo>
                <a:lnTo>
                  <a:pt x="1889787" y="0"/>
                </a:lnTo>
                <a:lnTo>
                  <a:pt x="1889787" y="3035194"/>
                </a:lnTo>
                <a:lnTo>
                  <a:pt x="0" y="303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06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5D18B59-D40C-FEB9-DC23-E9AE11B88E3D}"/>
              </a:ext>
            </a:extLst>
          </p:cNvPr>
          <p:cNvSpPr/>
          <p:nvPr/>
        </p:nvSpPr>
        <p:spPr>
          <a:xfrm flipH="1" flipV="1">
            <a:off x="90780" y="9098910"/>
            <a:ext cx="1544813" cy="1750496"/>
          </a:xfrm>
          <a:custGeom>
            <a:avLst/>
            <a:gdLst/>
            <a:ahLst/>
            <a:cxnLst/>
            <a:rect l="l" t="t" r="r" b="b"/>
            <a:pathLst>
              <a:path w="1544813" h="1750496">
                <a:moveTo>
                  <a:pt x="1544813" y="1750496"/>
                </a:moveTo>
                <a:lnTo>
                  <a:pt x="0" y="1750496"/>
                </a:lnTo>
                <a:lnTo>
                  <a:pt x="0" y="0"/>
                </a:lnTo>
                <a:lnTo>
                  <a:pt x="1544813" y="0"/>
                </a:lnTo>
                <a:lnTo>
                  <a:pt x="1544813" y="1750496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150947A-C61A-A44B-CECC-2C36CE9062E5}"/>
              </a:ext>
            </a:extLst>
          </p:cNvPr>
          <p:cNvSpPr txBox="1"/>
          <p:nvPr/>
        </p:nvSpPr>
        <p:spPr>
          <a:xfrm>
            <a:off x="698332" y="551391"/>
            <a:ext cx="15359654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44"/>
              </a:lnSpc>
            </a:pPr>
            <a:r>
              <a:rPr lang="en-US" sz="96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Objectives: 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78EC302-BE9C-CD63-648E-518A4139577D}"/>
              </a:ext>
            </a:extLst>
          </p:cNvPr>
          <p:cNvGrpSpPr/>
          <p:nvPr/>
        </p:nvGrpSpPr>
        <p:grpSpPr>
          <a:xfrm rot="1977968">
            <a:off x="18147104" y="-929275"/>
            <a:ext cx="906124" cy="3531239"/>
            <a:chOff x="0" y="0"/>
            <a:chExt cx="229037" cy="892575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8E2355C-16EE-DF09-DCDF-6CF6ADF11383}"/>
                </a:ext>
              </a:extLst>
            </p:cNvPr>
            <p:cNvSpPr/>
            <p:nvPr/>
          </p:nvSpPr>
          <p:spPr>
            <a:xfrm>
              <a:off x="0" y="0"/>
              <a:ext cx="229037" cy="892575"/>
            </a:xfrm>
            <a:custGeom>
              <a:avLst/>
              <a:gdLst/>
              <a:ahLst/>
              <a:cxnLst/>
              <a:rect l="l" t="t" r="r" b="b"/>
              <a:pathLst>
                <a:path w="229037" h="892575">
                  <a:moveTo>
                    <a:pt x="114518" y="0"/>
                  </a:moveTo>
                  <a:lnTo>
                    <a:pt x="114518" y="0"/>
                  </a:lnTo>
                  <a:cubicBezTo>
                    <a:pt x="177765" y="0"/>
                    <a:pt x="229037" y="51272"/>
                    <a:pt x="229037" y="114518"/>
                  </a:cubicBezTo>
                  <a:lnTo>
                    <a:pt x="229037" y="778057"/>
                  </a:lnTo>
                  <a:cubicBezTo>
                    <a:pt x="229037" y="808429"/>
                    <a:pt x="216971" y="837557"/>
                    <a:pt x="195495" y="859034"/>
                  </a:cubicBezTo>
                  <a:cubicBezTo>
                    <a:pt x="174019" y="880510"/>
                    <a:pt x="144891" y="892575"/>
                    <a:pt x="114518" y="892575"/>
                  </a:cubicBezTo>
                  <a:lnTo>
                    <a:pt x="114518" y="892575"/>
                  </a:lnTo>
                  <a:cubicBezTo>
                    <a:pt x="84146" y="892575"/>
                    <a:pt x="55018" y="880510"/>
                    <a:pt x="33542" y="859034"/>
                  </a:cubicBezTo>
                  <a:cubicBezTo>
                    <a:pt x="12065" y="837557"/>
                    <a:pt x="0" y="808429"/>
                    <a:pt x="0" y="778057"/>
                  </a:cubicBezTo>
                  <a:lnTo>
                    <a:pt x="0" y="114518"/>
                  </a:lnTo>
                  <a:cubicBezTo>
                    <a:pt x="0" y="84146"/>
                    <a:pt x="12065" y="55018"/>
                    <a:pt x="33542" y="33542"/>
                  </a:cubicBezTo>
                  <a:cubicBezTo>
                    <a:pt x="55018" y="12065"/>
                    <a:pt x="84146" y="0"/>
                    <a:pt x="114518" y="0"/>
                  </a:cubicBezTo>
                  <a:close/>
                </a:path>
              </a:pathLst>
            </a:custGeom>
            <a:solidFill>
              <a:srgbClr val="35A0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352AF7D-F436-8F4D-F8C0-CD5362BE2723}"/>
                </a:ext>
              </a:extLst>
            </p:cNvPr>
            <p:cNvSpPr txBox="1"/>
            <p:nvPr/>
          </p:nvSpPr>
          <p:spPr>
            <a:xfrm>
              <a:off x="0" y="-57150"/>
              <a:ext cx="229037" cy="94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CD6DC07-C9B2-4BA0-3C95-8F4FB2E3B288}"/>
              </a:ext>
            </a:extLst>
          </p:cNvPr>
          <p:cNvGrpSpPr/>
          <p:nvPr/>
        </p:nvGrpSpPr>
        <p:grpSpPr>
          <a:xfrm rot="1977968">
            <a:off x="16320436" y="11152"/>
            <a:ext cx="243974" cy="1080478"/>
            <a:chOff x="0" y="0"/>
            <a:chExt cx="61668" cy="273107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9A020A4-A570-A449-DBD3-665099715D30}"/>
                </a:ext>
              </a:extLst>
            </p:cNvPr>
            <p:cNvSpPr/>
            <p:nvPr/>
          </p:nvSpPr>
          <p:spPr>
            <a:xfrm>
              <a:off x="0" y="0"/>
              <a:ext cx="61668" cy="273107"/>
            </a:xfrm>
            <a:custGeom>
              <a:avLst/>
              <a:gdLst/>
              <a:ahLst/>
              <a:cxnLst/>
              <a:rect l="l" t="t" r="r" b="b"/>
              <a:pathLst>
                <a:path w="61668" h="273107">
                  <a:moveTo>
                    <a:pt x="30834" y="0"/>
                  </a:moveTo>
                  <a:lnTo>
                    <a:pt x="30834" y="0"/>
                  </a:lnTo>
                  <a:cubicBezTo>
                    <a:pt x="39012" y="0"/>
                    <a:pt x="46854" y="3249"/>
                    <a:pt x="52637" y="9031"/>
                  </a:cubicBezTo>
                  <a:cubicBezTo>
                    <a:pt x="58420" y="14814"/>
                    <a:pt x="61668" y="22656"/>
                    <a:pt x="61668" y="30834"/>
                  </a:cubicBezTo>
                  <a:lnTo>
                    <a:pt x="61668" y="242273"/>
                  </a:lnTo>
                  <a:cubicBezTo>
                    <a:pt x="61668" y="259303"/>
                    <a:pt x="47863" y="273107"/>
                    <a:pt x="30834" y="273107"/>
                  </a:cubicBezTo>
                  <a:lnTo>
                    <a:pt x="30834" y="273107"/>
                  </a:lnTo>
                  <a:cubicBezTo>
                    <a:pt x="13805" y="273107"/>
                    <a:pt x="0" y="259303"/>
                    <a:pt x="0" y="242273"/>
                  </a:cubicBezTo>
                  <a:lnTo>
                    <a:pt x="0" y="30834"/>
                  </a:lnTo>
                  <a:cubicBezTo>
                    <a:pt x="0" y="13805"/>
                    <a:pt x="13805" y="0"/>
                    <a:pt x="30834" y="0"/>
                  </a:cubicBezTo>
                  <a:close/>
                </a:path>
              </a:pathLst>
            </a:custGeom>
            <a:solidFill>
              <a:srgbClr val="1A76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A792C45-C35D-D071-F961-5E3F0748DD07}"/>
                </a:ext>
              </a:extLst>
            </p:cNvPr>
            <p:cNvSpPr txBox="1"/>
            <p:nvPr/>
          </p:nvSpPr>
          <p:spPr>
            <a:xfrm>
              <a:off x="0" y="-57150"/>
              <a:ext cx="61668" cy="330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4B66C397-A910-633E-B8D9-B4763C497730}"/>
              </a:ext>
            </a:extLst>
          </p:cNvPr>
          <p:cNvGrpSpPr/>
          <p:nvPr/>
        </p:nvGrpSpPr>
        <p:grpSpPr>
          <a:xfrm rot="1977968">
            <a:off x="16786547" y="-1058940"/>
            <a:ext cx="945507" cy="3531239"/>
            <a:chOff x="0" y="0"/>
            <a:chExt cx="238991" cy="892575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FDC9AF3-C696-7937-C3B2-657359551F50}"/>
                </a:ext>
              </a:extLst>
            </p:cNvPr>
            <p:cNvSpPr/>
            <p:nvPr/>
          </p:nvSpPr>
          <p:spPr>
            <a:xfrm>
              <a:off x="0" y="0"/>
              <a:ext cx="238991" cy="892575"/>
            </a:xfrm>
            <a:custGeom>
              <a:avLst/>
              <a:gdLst/>
              <a:ahLst/>
              <a:cxnLst/>
              <a:rect l="l" t="t" r="r" b="b"/>
              <a:pathLst>
                <a:path w="238991" h="892575">
                  <a:moveTo>
                    <a:pt x="119496" y="0"/>
                  </a:moveTo>
                  <a:lnTo>
                    <a:pt x="119496" y="0"/>
                  </a:lnTo>
                  <a:cubicBezTo>
                    <a:pt x="185491" y="0"/>
                    <a:pt x="238991" y="53500"/>
                    <a:pt x="238991" y="119496"/>
                  </a:cubicBezTo>
                  <a:lnTo>
                    <a:pt x="238991" y="773079"/>
                  </a:lnTo>
                  <a:cubicBezTo>
                    <a:pt x="238991" y="839075"/>
                    <a:pt x="185491" y="892575"/>
                    <a:pt x="119496" y="892575"/>
                  </a:cubicBezTo>
                  <a:lnTo>
                    <a:pt x="119496" y="892575"/>
                  </a:lnTo>
                  <a:cubicBezTo>
                    <a:pt x="53500" y="892575"/>
                    <a:pt x="0" y="839075"/>
                    <a:pt x="0" y="773079"/>
                  </a:cubicBezTo>
                  <a:lnTo>
                    <a:pt x="0" y="119496"/>
                  </a:lnTo>
                  <a:cubicBezTo>
                    <a:pt x="0" y="53500"/>
                    <a:pt x="53500" y="0"/>
                    <a:pt x="119496" y="0"/>
                  </a:cubicBezTo>
                  <a:close/>
                </a:path>
              </a:pathLst>
            </a:custGeom>
            <a:solidFill>
              <a:srgbClr val="99D9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A1DA5029-3BBE-8C31-5784-EC3BDC062F05}"/>
                </a:ext>
              </a:extLst>
            </p:cNvPr>
            <p:cNvSpPr txBox="1"/>
            <p:nvPr/>
          </p:nvSpPr>
          <p:spPr>
            <a:xfrm>
              <a:off x="0" y="-57150"/>
              <a:ext cx="238991" cy="94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Freeform 2"/>
          <p:cNvSpPr/>
          <p:nvPr/>
        </p:nvSpPr>
        <p:spPr>
          <a:xfrm>
            <a:off x="1316208" y="4244469"/>
            <a:ext cx="7315200" cy="1453896"/>
          </a:xfrm>
          <a:custGeom>
            <a:avLst/>
            <a:gdLst/>
            <a:ahLst/>
            <a:cxnLst/>
            <a:rect l="l" t="t" r="r" b="b"/>
            <a:pathLst>
              <a:path w="7315200" h="1453896">
                <a:moveTo>
                  <a:pt x="0" y="0"/>
                </a:moveTo>
                <a:lnTo>
                  <a:pt x="7315200" y="0"/>
                </a:lnTo>
                <a:lnTo>
                  <a:pt x="7315200" y="1453896"/>
                </a:lnTo>
                <a:lnTo>
                  <a:pt x="0" y="1453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316208" y="6600892"/>
            <a:ext cx="7315200" cy="1453896"/>
          </a:xfrm>
          <a:custGeom>
            <a:avLst/>
            <a:gdLst/>
            <a:ahLst/>
            <a:cxnLst/>
            <a:rect l="l" t="t" r="r" b="b"/>
            <a:pathLst>
              <a:path w="7315200" h="1453896">
                <a:moveTo>
                  <a:pt x="0" y="0"/>
                </a:moveTo>
                <a:lnTo>
                  <a:pt x="7315200" y="0"/>
                </a:lnTo>
                <a:lnTo>
                  <a:pt x="7315200" y="1453896"/>
                </a:lnTo>
                <a:lnTo>
                  <a:pt x="0" y="1453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56592" y="4244469"/>
            <a:ext cx="7315200" cy="1453896"/>
          </a:xfrm>
          <a:custGeom>
            <a:avLst/>
            <a:gdLst/>
            <a:ahLst/>
            <a:cxnLst/>
            <a:rect l="l" t="t" r="r" b="b"/>
            <a:pathLst>
              <a:path w="7315200" h="1453896">
                <a:moveTo>
                  <a:pt x="0" y="0"/>
                </a:moveTo>
                <a:lnTo>
                  <a:pt x="7315200" y="0"/>
                </a:lnTo>
                <a:lnTo>
                  <a:pt x="7315200" y="1453896"/>
                </a:lnTo>
                <a:lnTo>
                  <a:pt x="0" y="1453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56592" y="6600892"/>
            <a:ext cx="7315200" cy="1453896"/>
          </a:xfrm>
          <a:custGeom>
            <a:avLst/>
            <a:gdLst/>
            <a:ahLst/>
            <a:cxnLst/>
            <a:rect l="l" t="t" r="r" b="b"/>
            <a:pathLst>
              <a:path w="7315200" h="1453896">
                <a:moveTo>
                  <a:pt x="0" y="0"/>
                </a:moveTo>
                <a:lnTo>
                  <a:pt x="7315200" y="0"/>
                </a:lnTo>
                <a:lnTo>
                  <a:pt x="7315200" y="1453896"/>
                </a:lnTo>
                <a:lnTo>
                  <a:pt x="0" y="1453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10342" y="3489152"/>
            <a:ext cx="7321065" cy="1892886"/>
            <a:chOff x="0" y="0"/>
            <a:chExt cx="1928182" cy="4985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8182" cy="498538"/>
            </a:xfrm>
            <a:custGeom>
              <a:avLst/>
              <a:gdLst/>
              <a:ahLst/>
              <a:cxnLst/>
              <a:rect l="l" t="t" r="r" b="b"/>
              <a:pathLst>
                <a:path w="1928182" h="498538">
                  <a:moveTo>
                    <a:pt x="105749" y="0"/>
                  </a:moveTo>
                  <a:lnTo>
                    <a:pt x="1822433" y="0"/>
                  </a:lnTo>
                  <a:cubicBezTo>
                    <a:pt x="1880837" y="0"/>
                    <a:pt x="1928182" y="47345"/>
                    <a:pt x="1928182" y="105749"/>
                  </a:cubicBezTo>
                  <a:lnTo>
                    <a:pt x="1928182" y="392789"/>
                  </a:lnTo>
                  <a:cubicBezTo>
                    <a:pt x="1928182" y="451193"/>
                    <a:pt x="1880837" y="498538"/>
                    <a:pt x="1822433" y="498538"/>
                  </a:cubicBezTo>
                  <a:lnTo>
                    <a:pt x="105749" y="498538"/>
                  </a:lnTo>
                  <a:cubicBezTo>
                    <a:pt x="77702" y="498538"/>
                    <a:pt x="50805" y="487397"/>
                    <a:pt x="30973" y="467565"/>
                  </a:cubicBezTo>
                  <a:cubicBezTo>
                    <a:pt x="11141" y="447733"/>
                    <a:pt x="0" y="420836"/>
                    <a:pt x="0" y="392789"/>
                  </a:cubicBezTo>
                  <a:lnTo>
                    <a:pt x="0" y="105749"/>
                  </a:lnTo>
                  <a:cubicBezTo>
                    <a:pt x="0" y="77702"/>
                    <a:pt x="11141" y="50805"/>
                    <a:pt x="30973" y="30973"/>
                  </a:cubicBezTo>
                  <a:cubicBezTo>
                    <a:pt x="50805" y="11141"/>
                    <a:pt x="77702" y="0"/>
                    <a:pt x="105749" y="0"/>
                  </a:cubicBezTo>
                  <a:close/>
                </a:path>
              </a:pathLst>
            </a:custGeom>
            <a:solidFill>
              <a:srgbClr val="F1F1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928182" cy="555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7" name="Group 11"/>
          <p:cNvGrpSpPr/>
          <p:nvPr/>
        </p:nvGrpSpPr>
        <p:grpSpPr>
          <a:xfrm>
            <a:off x="1529034" y="3686649"/>
            <a:ext cx="1497891" cy="14978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A0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7" name="Group 14"/>
          <p:cNvGrpSpPr/>
          <p:nvPr/>
        </p:nvGrpSpPr>
        <p:grpSpPr>
          <a:xfrm>
            <a:off x="9656592" y="3489152"/>
            <a:ext cx="7321065" cy="1892886"/>
            <a:chOff x="0" y="0"/>
            <a:chExt cx="1928182" cy="498538"/>
          </a:xfrm>
        </p:grpSpPr>
        <p:sp>
          <p:nvSpPr>
            <p:cNvPr id="18" name="Freeform 15"/>
            <p:cNvSpPr/>
            <p:nvPr/>
          </p:nvSpPr>
          <p:spPr>
            <a:xfrm>
              <a:off x="0" y="0"/>
              <a:ext cx="1928182" cy="498538"/>
            </a:xfrm>
            <a:custGeom>
              <a:avLst/>
              <a:gdLst/>
              <a:ahLst/>
              <a:cxnLst/>
              <a:rect l="l" t="t" r="r" b="b"/>
              <a:pathLst>
                <a:path w="1928182" h="498538">
                  <a:moveTo>
                    <a:pt x="105749" y="0"/>
                  </a:moveTo>
                  <a:lnTo>
                    <a:pt x="1822433" y="0"/>
                  </a:lnTo>
                  <a:cubicBezTo>
                    <a:pt x="1880837" y="0"/>
                    <a:pt x="1928182" y="47345"/>
                    <a:pt x="1928182" y="105749"/>
                  </a:cubicBezTo>
                  <a:lnTo>
                    <a:pt x="1928182" y="392789"/>
                  </a:lnTo>
                  <a:cubicBezTo>
                    <a:pt x="1928182" y="451193"/>
                    <a:pt x="1880837" y="498538"/>
                    <a:pt x="1822433" y="498538"/>
                  </a:cubicBezTo>
                  <a:lnTo>
                    <a:pt x="105749" y="498538"/>
                  </a:lnTo>
                  <a:cubicBezTo>
                    <a:pt x="77702" y="498538"/>
                    <a:pt x="50805" y="487397"/>
                    <a:pt x="30973" y="467565"/>
                  </a:cubicBezTo>
                  <a:cubicBezTo>
                    <a:pt x="11141" y="447733"/>
                    <a:pt x="0" y="420836"/>
                    <a:pt x="0" y="392789"/>
                  </a:cubicBezTo>
                  <a:lnTo>
                    <a:pt x="0" y="105749"/>
                  </a:lnTo>
                  <a:cubicBezTo>
                    <a:pt x="0" y="77702"/>
                    <a:pt x="11141" y="50805"/>
                    <a:pt x="30973" y="30973"/>
                  </a:cubicBezTo>
                  <a:cubicBezTo>
                    <a:pt x="50805" y="11141"/>
                    <a:pt x="77702" y="0"/>
                    <a:pt x="105749" y="0"/>
                  </a:cubicBezTo>
                  <a:close/>
                </a:path>
              </a:pathLst>
            </a:custGeom>
            <a:solidFill>
              <a:srgbClr val="F1F1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0" y="-57150"/>
              <a:ext cx="1928182" cy="555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9" name="Group 17"/>
          <p:cNvGrpSpPr/>
          <p:nvPr/>
        </p:nvGrpSpPr>
        <p:grpSpPr>
          <a:xfrm>
            <a:off x="9875284" y="3686649"/>
            <a:ext cx="1497891" cy="1497891"/>
            <a:chOff x="0" y="0"/>
            <a:chExt cx="812800" cy="812800"/>
          </a:xfrm>
        </p:grpSpPr>
        <p:sp>
          <p:nvSpPr>
            <p:cNvPr id="30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D9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2" name="Group 20"/>
          <p:cNvGrpSpPr/>
          <p:nvPr/>
        </p:nvGrpSpPr>
        <p:grpSpPr>
          <a:xfrm>
            <a:off x="1310342" y="5859594"/>
            <a:ext cx="7321065" cy="1892886"/>
            <a:chOff x="0" y="0"/>
            <a:chExt cx="1928182" cy="498538"/>
          </a:xfrm>
        </p:grpSpPr>
        <p:sp>
          <p:nvSpPr>
            <p:cNvPr id="33" name="Freeform 21"/>
            <p:cNvSpPr/>
            <p:nvPr/>
          </p:nvSpPr>
          <p:spPr>
            <a:xfrm>
              <a:off x="0" y="0"/>
              <a:ext cx="1928182" cy="498538"/>
            </a:xfrm>
            <a:custGeom>
              <a:avLst/>
              <a:gdLst/>
              <a:ahLst/>
              <a:cxnLst/>
              <a:rect l="l" t="t" r="r" b="b"/>
              <a:pathLst>
                <a:path w="1928182" h="498538">
                  <a:moveTo>
                    <a:pt x="105749" y="0"/>
                  </a:moveTo>
                  <a:lnTo>
                    <a:pt x="1822433" y="0"/>
                  </a:lnTo>
                  <a:cubicBezTo>
                    <a:pt x="1880837" y="0"/>
                    <a:pt x="1928182" y="47345"/>
                    <a:pt x="1928182" y="105749"/>
                  </a:cubicBezTo>
                  <a:lnTo>
                    <a:pt x="1928182" y="392789"/>
                  </a:lnTo>
                  <a:cubicBezTo>
                    <a:pt x="1928182" y="451193"/>
                    <a:pt x="1880837" y="498538"/>
                    <a:pt x="1822433" y="498538"/>
                  </a:cubicBezTo>
                  <a:lnTo>
                    <a:pt x="105749" y="498538"/>
                  </a:lnTo>
                  <a:cubicBezTo>
                    <a:pt x="77702" y="498538"/>
                    <a:pt x="50805" y="487397"/>
                    <a:pt x="30973" y="467565"/>
                  </a:cubicBezTo>
                  <a:cubicBezTo>
                    <a:pt x="11141" y="447733"/>
                    <a:pt x="0" y="420836"/>
                    <a:pt x="0" y="392789"/>
                  </a:cubicBezTo>
                  <a:lnTo>
                    <a:pt x="0" y="105749"/>
                  </a:lnTo>
                  <a:cubicBezTo>
                    <a:pt x="0" y="77702"/>
                    <a:pt x="11141" y="50805"/>
                    <a:pt x="30973" y="30973"/>
                  </a:cubicBezTo>
                  <a:cubicBezTo>
                    <a:pt x="50805" y="11141"/>
                    <a:pt x="77702" y="0"/>
                    <a:pt x="105749" y="0"/>
                  </a:cubicBezTo>
                  <a:close/>
                </a:path>
              </a:pathLst>
            </a:custGeom>
            <a:solidFill>
              <a:srgbClr val="F1F1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22"/>
            <p:cNvSpPr txBox="1"/>
            <p:nvPr/>
          </p:nvSpPr>
          <p:spPr>
            <a:xfrm>
              <a:off x="0" y="-57150"/>
              <a:ext cx="1928182" cy="555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5" name="Group 23"/>
          <p:cNvGrpSpPr/>
          <p:nvPr/>
        </p:nvGrpSpPr>
        <p:grpSpPr>
          <a:xfrm>
            <a:off x="1529034" y="6057092"/>
            <a:ext cx="1497891" cy="1497891"/>
            <a:chOff x="0" y="0"/>
            <a:chExt cx="812800" cy="812800"/>
          </a:xfrm>
        </p:grpSpPr>
        <p:sp>
          <p:nvSpPr>
            <p:cNvPr id="36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76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8" name="Group 26"/>
          <p:cNvGrpSpPr/>
          <p:nvPr/>
        </p:nvGrpSpPr>
        <p:grpSpPr>
          <a:xfrm>
            <a:off x="9656592" y="5859594"/>
            <a:ext cx="7321065" cy="1892886"/>
            <a:chOff x="0" y="0"/>
            <a:chExt cx="1928182" cy="498538"/>
          </a:xfrm>
        </p:grpSpPr>
        <p:sp>
          <p:nvSpPr>
            <p:cNvPr id="39" name="Freeform 27"/>
            <p:cNvSpPr/>
            <p:nvPr/>
          </p:nvSpPr>
          <p:spPr>
            <a:xfrm>
              <a:off x="0" y="0"/>
              <a:ext cx="1928182" cy="498538"/>
            </a:xfrm>
            <a:custGeom>
              <a:avLst/>
              <a:gdLst/>
              <a:ahLst/>
              <a:cxnLst/>
              <a:rect l="l" t="t" r="r" b="b"/>
              <a:pathLst>
                <a:path w="1928182" h="498538">
                  <a:moveTo>
                    <a:pt x="105749" y="0"/>
                  </a:moveTo>
                  <a:lnTo>
                    <a:pt x="1822433" y="0"/>
                  </a:lnTo>
                  <a:cubicBezTo>
                    <a:pt x="1880837" y="0"/>
                    <a:pt x="1928182" y="47345"/>
                    <a:pt x="1928182" y="105749"/>
                  </a:cubicBezTo>
                  <a:lnTo>
                    <a:pt x="1928182" y="392789"/>
                  </a:lnTo>
                  <a:cubicBezTo>
                    <a:pt x="1928182" y="451193"/>
                    <a:pt x="1880837" y="498538"/>
                    <a:pt x="1822433" y="498538"/>
                  </a:cubicBezTo>
                  <a:lnTo>
                    <a:pt x="105749" y="498538"/>
                  </a:lnTo>
                  <a:cubicBezTo>
                    <a:pt x="77702" y="498538"/>
                    <a:pt x="50805" y="487397"/>
                    <a:pt x="30973" y="467565"/>
                  </a:cubicBezTo>
                  <a:cubicBezTo>
                    <a:pt x="11141" y="447733"/>
                    <a:pt x="0" y="420836"/>
                    <a:pt x="0" y="392789"/>
                  </a:cubicBezTo>
                  <a:lnTo>
                    <a:pt x="0" y="105749"/>
                  </a:lnTo>
                  <a:cubicBezTo>
                    <a:pt x="0" y="77702"/>
                    <a:pt x="11141" y="50805"/>
                    <a:pt x="30973" y="30973"/>
                  </a:cubicBezTo>
                  <a:cubicBezTo>
                    <a:pt x="50805" y="11141"/>
                    <a:pt x="77702" y="0"/>
                    <a:pt x="105749" y="0"/>
                  </a:cubicBezTo>
                  <a:close/>
                </a:path>
              </a:pathLst>
            </a:custGeom>
            <a:solidFill>
              <a:srgbClr val="F1F1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8"/>
            <p:cNvSpPr txBox="1"/>
            <p:nvPr/>
          </p:nvSpPr>
          <p:spPr>
            <a:xfrm>
              <a:off x="0" y="-57150"/>
              <a:ext cx="1928182" cy="555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41" name="Group 29"/>
          <p:cNvGrpSpPr/>
          <p:nvPr/>
        </p:nvGrpSpPr>
        <p:grpSpPr>
          <a:xfrm>
            <a:off x="9875284" y="6057092"/>
            <a:ext cx="1497891" cy="1497891"/>
            <a:chOff x="0" y="0"/>
            <a:chExt cx="812800" cy="812800"/>
          </a:xfrm>
        </p:grpSpPr>
        <p:sp>
          <p:nvSpPr>
            <p:cNvPr id="42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76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1883453" y="4065245"/>
            <a:ext cx="789053" cy="670695"/>
          </a:xfrm>
          <a:custGeom>
            <a:avLst/>
            <a:gdLst/>
            <a:ahLst/>
            <a:cxnLst/>
            <a:rect l="l" t="t" r="r" b="b"/>
            <a:pathLst>
              <a:path w="789053" h="670695">
                <a:moveTo>
                  <a:pt x="0" y="0"/>
                </a:moveTo>
                <a:lnTo>
                  <a:pt x="789053" y="0"/>
                </a:lnTo>
                <a:lnTo>
                  <a:pt x="789053" y="670695"/>
                </a:lnTo>
                <a:lnTo>
                  <a:pt x="0" y="670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1853773" y="6450912"/>
            <a:ext cx="818733" cy="710251"/>
          </a:xfrm>
          <a:custGeom>
            <a:avLst/>
            <a:gdLst/>
            <a:ahLst/>
            <a:cxnLst/>
            <a:rect l="l" t="t" r="r" b="b"/>
            <a:pathLst>
              <a:path w="818733" h="710251">
                <a:moveTo>
                  <a:pt x="0" y="0"/>
                </a:moveTo>
                <a:lnTo>
                  <a:pt x="818733" y="0"/>
                </a:lnTo>
                <a:lnTo>
                  <a:pt x="818733" y="710251"/>
                </a:lnTo>
                <a:lnTo>
                  <a:pt x="0" y="7102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0256098" y="4025260"/>
            <a:ext cx="812463" cy="820669"/>
          </a:xfrm>
          <a:custGeom>
            <a:avLst/>
            <a:gdLst/>
            <a:ahLst/>
            <a:cxnLst/>
            <a:rect l="l" t="t" r="r" b="b"/>
            <a:pathLst>
              <a:path w="812463" h="820669">
                <a:moveTo>
                  <a:pt x="0" y="0"/>
                </a:moveTo>
                <a:lnTo>
                  <a:pt x="812463" y="0"/>
                </a:lnTo>
                <a:lnTo>
                  <a:pt x="812463" y="820669"/>
                </a:lnTo>
                <a:lnTo>
                  <a:pt x="0" y="820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10231760" y="6400754"/>
            <a:ext cx="784938" cy="760409"/>
          </a:xfrm>
          <a:custGeom>
            <a:avLst/>
            <a:gdLst/>
            <a:ahLst/>
            <a:cxnLst/>
            <a:rect l="l" t="t" r="r" b="b"/>
            <a:pathLst>
              <a:path w="784938" h="760409">
                <a:moveTo>
                  <a:pt x="0" y="0"/>
                </a:moveTo>
                <a:lnTo>
                  <a:pt x="784939" y="0"/>
                </a:lnTo>
                <a:lnTo>
                  <a:pt x="784939" y="760409"/>
                </a:lnTo>
                <a:lnTo>
                  <a:pt x="0" y="7604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/>
          <p:cNvSpPr txBox="1"/>
          <p:nvPr/>
        </p:nvSpPr>
        <p:spPr>
          <a:xfrm>
            <a:off x="3219693" y="4153699"/>
            <a:ext cx="5543161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popular routes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163635" y="6344135"/>
            <a:ext cx="5232738" cy="892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Revenue from different ticket types &amp; Classes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558414" y="4172296"/>
            <a:ext cx="5060126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Peak Travel Times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534531" y="6306940"/>
            <a:ext cx="5265421" cy="892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Diagnose on – time performance and contributing factors</a:t>
            </a:r>
          </a:p>
        </p:txBody>
      </p:sp>
      <p:sp>
        <p:nvSpPr>
          <p:cNvPr id="68" name="Freeform 68"/>
          <p:cNvSpPr/>
          <p:nvPr/>
        </p:nvSpPr>
        <p:spPr>
          <a:xfrm>
            <a:off x="15571143" y="3314700"/>
            <a:ext cx="348903" cy="348903"/>
          </a:xfrm>
          <a:custGeom>
            <a:avLst/>
            <a:gdLst/>
            <a:ahLst/>
            <a:cxnLst/>
            <a:rect l="l" t="t" r="r" b="b"/>
            <a:pathLst>
              <a:path w="348903" h="348903">
                <a:moveTo>
                  <a:pt x="0" y="0"/>
                </a:moveTo>
                <a:lnTo>
                  <a:pt x="348902" y="0"/>
                </a:lnTo>
                <a:lnTo>
                  <a:pt x="348902" y="348903"/>
                </a:lnTo>
                <a:lnTo>
                  <a:pt x="0" y="3489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3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69"/>
          <p:cNvSpPr/>
          <p:nvPr/>
        </p:nvSpPr>
        <p:spPr>
          <a:xfrm>
            <a:off x="6803757" y="8005428"/>
            <a:ext cx="348903" cy="348903"/>
          </a:xfrm>
          <a:custGeom>
            <a:avLst/>
            <a:gdLst/>
            <a:ahLst/>
            <a:cxnLst/>
            <a:rect l="l" t="t" r="r" b="b"/>
            <a:pathLst>
              <a:path w="348903" h="348903">
                <a:moveTo>
                  <a:pt x="0" y="0"/>
                </a:moveTo>
                <a:lnTo>
                  <a:pt x="348903" y="0"/>
                </a:lnTo>
                <a:lnTo>
                  <a:pt x="348903" y="348903"/>
                </a:lnTo>
                <a:lnTo>
                  <a:pt x="0" y="3489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3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4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5AE4CA17-9C23-8111-F71B-C57B1F05EE5D}"/>
              </a:ext>
            </a:extLst>
          </p:cNvPr>
          <p:cNvSpPr txBox="1"/>
          <p:nvPr/>
        </p:nvSpPr>
        <p:spPr>
          <a:xfrm>
            <a:off x="698332" y="114300"/>
            <a:ext cx="13694745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44"/>
              </a:lnSpc>
            </a:pPr>
            <a:r>
              <a:rPr lang="en-US" sz="96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Description: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B12E65BB-77A3-CBEF-4D63-D03465315F77}"/>
              </a:ext>
            </a:extLst>
          </p:cNvPr>
          <p:cNvSpPr txBox="1"/>
          <p:nvPr/>
        </p:nvSpPr>
        <p:spPr>
          <a:xfrm>
            <a:off x="228600" y="1485900"/>
            <a:ext cx="18059400" cy="8833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Mock train ticket data for National Rail in the UK, from Jan to Apr 2024, including details on the type of ticket, the date &amp; time for each journey, the departure &amp; arrival stations, the ticket price, and more.</a:t>
            </a:r>
            <a:b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Poppins Bold"/>
                <a:cs typeface="Poppins Bold"/>
              </a:rPr>
              <a:t>he bulk of the data consists of one CSV file with the following columns: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Transaction ID: Unique identifier for an individual train ticket purchase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Date of Purchase : Date the ticket was purchased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Time of Purchase : Time the ticket was purchased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Purchase Type : Whether the ticket was purchased online or directly at a train station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Payment Method : Payment method used to purchase the ticket (</a:t>
            </a:r>
            <a:r>
              <a:rPr lang="en-US" sz="2200" dirty="0" err="1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Contactles</a:t>
            </a:r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 Credit Card or Debit Card)</a:t>
            </a:r>
          </a:p>
          <a:p>
            <a:r>
              <a:rPr lang="en-US" sz="2200" dirty="0" err="1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Railcard</a:t>
            </a:r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 : Whether the passenger is a National </a:t>
            </a:r>
            <a:r>
              <a:rPr lang="en-US" sz="2200" dirty="0" err="1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Railcard</a:t>
            </a:r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 holder (Adult Senior or Disabled) or not (None). </a:t>
            </a:r>
            <a:r>
              <a:rPr lang="en-US" sz="2200" dirty="0" err="1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Railcard</a:t>
            </a:r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 holders get 1/3 off their ticket purchases.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Ticket Class : Seat class for the ticket (Standard or First)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Ticket Type : When you bought or can use the ticket. Advance tickets are 1/2 off and must be purchased at least a day prior to departure. Off-Peak tickets are 1/4 off and must be used outside of peak hours - (weekdays between 6-8am and 4-6pm). Anytime tickets are full price and can be bought and used at any time during the day.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Price : Final cost of the ticket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Departure Station : Station to board the train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Arrival Destination : Station to exit the train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Date of Journey : Date the train departed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Departure Time : Time the train departed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Arrival Time : Time the train was scheduled to arrive at its destination (can be on the day after departure)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Actual Arrival Time : Time the train arrived at its destination (can be on the day after departure)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Journey Status : Whether the train was on time delayed or cancelled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Reason for Delay : Reason for the delay or cancellation</a:t>
            </a:r>
          </a:p>
          <a:p>
            <a:r>
              <a:rPr lang="en-US" sz="2200" dirty="0">
                <a:solidFill>
                  <a:srgbClr val="000000"/>
                </a:solidFill>
                <a:latin typeface="Palatino Linotype" panose="02040502050505030304" pitchFamily="18" charset="0"/>
                <a:cs typeface="Poppins Bold"/>
              </a:rPr>
              <a:t>Refund Request : Whether the passenger requested a refund after a delay or cancellation</a:t>
            </a:r>
          </a:p>
        </p:txBody>
      </p:sp>
    </p:spTree>
    <p:extLst>
      <p:ext uri="{BB962C8B-B14F-4D97-AF65-F5344CB8AC3E}">
        <p14:creationId xmlns:p14="http://schemas.microsoft.com/office/powerpoint/2010/main" val="1525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b="1" dirty="0"/>
          </a:p>
        </p:txBody>
      </p:sp>
      <p:sp>
        <p:nvSpPr>
          <p:cNvPr id="3" name="Freeform 3"/>
          <p:cNvSpPr/>
          <p:nvPr/>
        </p:nvSpPr>
        <p:spPr>
          <a:xfrm>
            <a:off x="-208421" y="-136476"/>
            <a:ext cx="1099635" cy="1165176"/>
          </a:xfrm>
          <a:custGeom>
            <a:avLst/>
            <a:gdLst/>
            <a:ahLst/>
            <a:cxnLst/>
            <a:rect l="l" t="t" r="r" b="b"/>
            <a:pathLst>
              <a:path w="1099635" h="1165176">
                <a:moveTo>
                  <a:pt x="0" y="0"/>
                </a:moveTo>
                <a:lnTo>
                  <a:pt x="1099635" y="0"/>
                </a:lnTo>
                <a:lnTo>
                  <a:pt x="1099635" y="1165176"/>
                </a:lnTo>
                <a:lnTo>
                  <a:pt x="0" y="116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918110" y="8952588"/>
            <a:ext cx="945613" cy="1723212"/>
          </a:xfrm>
          <a:custGeom>
            <a:avLst/>
            <a:gdLst/>
            <a:ahLst/>
            <a:cxnLst/>
            <a:rect l="l" t="t" r="r" b="b"/>
            <a:pathLst>
              <a:path w="945613" h="1723212">
                <a:moveTo>
                  <a:pt x="0" y="0"/>
                </a:moveTo>
                <a:lnTo>
                  <a:pt x="945613" y="0"/>
                </a:lnTo>
                <a:lnTo>
                  <a:pt x="945613" y="1723212"/>
                </a:lnTo>
                <a:lnTo>
                  <a:pt x="0" y="172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 flipH="1" flipV="1">
            <a:off x="0" y="8505214"/>
            <a:ext cx="692972" cy="1781786"/>
          </a:xfrm>
          <a:custGeom>
            <a:avLst/>
            <a:gdLst/>
            <a:ahLst/>
            <a:cxnLst/>
            <a:rect l="l" t="t" r="r" b="b"/>
            <a:pathLst>
              <a:path w="692972" h="1781786">
                <a:moveTo>
                  <a:pt x="692972" y="1781786"/>
                </a:moveTo>
                <a:lnTo>
                  <a:pt x="0" y="1781786"/>
                </a:lnTo>
                <a:lnTo>
                  <a:pt x="0" y="0"/>
                </a:lnTo>
                <a:lnTo>
                  <a:pt x="692972" y="0"/>
                </a:lnTo>
                <a:lnTo>
                  <a:pt x="692972" y="1781786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465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11687978" y="1117881"/>
            <a:ext cx="743174" cy="313991"/>
          </a:xfrm>
          <a:custGeom>
            <a:avLst/>
            <a:gdLst/>
            <a:ahLst/>
            <a:cxnLst/>
            <a:rect l="l" t="t" r="r" b="b"/>
            <a:pathLst>
              <a:path w="743174" h="313991">
                <a:moveTo>
                  <a:pt x="0" y="0"/>
                </a:moveTo>
                <a:lnTo>
                  <a:pt x="743174" y="0"/>
                </a:lnTo>
                <a:lnTo>
                  <a:pt x="743174" y="313992"/>
                </a:lnTo>
                <a:lnTo>
                  <a:pt x="0" y="313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1" name="TextBox 22">
            <a:extLst>
              <a:ext uri="{FF2B5EF4-FFF2-40B4-BE49-F238E27FC236}">
                <a16:creationId xmlns:a16="http://schemas.microsoft.com/office/drawing/2014/main" id="{876FA00B-6A6F-CA4A-54A5-1C2EEB46C3E2}"/>
              </a:ext>
            </a:extLst>
          </p:cNvPr>
          <p:cNvSpPr txBox="1"/>
          <p:nvPr/>
        </p:nvSpPr>
        <p:spPr>
          <a:xfrm>
            <a:off x="1415574" y="393981"/>
            <a:ext cx="10090626" cy="698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Exploratory Data Analysis (EDA):</a:t>
            </a:r>
          </a:p>
        </p:txBody>
      </p:sp>
      <p:sp>
        <p:nvSpPr>
          <p:cNvPr id="82" name="TextBox 16">
            <a:extLst>
              <a:ext uri="{FF2B5EF4-FFF2-40B4-BE49-F238E27FC236}">
                <a16:creationId xmlns:a16="http://schemas.microsoft.com/office/drawing/2014/main" id="{C0AE99F4-D30A-7B66-A994-2EC9D89FE27E}"/>
              </a:ext>
            </a:extLst>
          </p:cNvPr>
          <p:cNvSpPr txBox="1"/>
          <p:nvPr/>
        </p:nvSpPr>
        <p:spPr>
          <a:xfrm>
            <a:off x="1447800" y="2292629"/>
            <a:ext cx="1493056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1. Network Coverage &amp; Station Metrics</a:t>
            </a:r>
          </a:p>
          <a:p>
            <a:r>
              <a:rPr lang="en-US" sz="2800" b="1" dirty="0"/>
              <a:t>Total Stations:</a:t>
            </a:r>
            <a:r>
              <a:rPr lang="en-US" sz="2800" dirty="0"/>
              <a:t> 2580</a:t>
            </a:r>
          </a:p>
          <a:p>
            <a:r>
              <a:rPr lang="en-US" sz="2800" b="1" dirty="0"/>
              <a:t>Countries Covered:</a:t>
            </a:r>
            <a:r>
              <a:rPr lang="en-US" sz="2800" dirty="0"/>
              <a:t> England, Scotland, Wales</a:t>
            </a:r>
          </a:p>
          <a:p>
            <a:r>
              <a:rPr lang="en-US" sz="2800" b="1" dirty="0"/>
              <a:t>Unique CRS Codes:</a:t>
            </a:r>
            <a:r>
              <a:rPr lang="en-US" sz="2800" dirty="0"/>
              <a:t> 100% availability</a:t>
            </a:r>
          </a:p>
          <a:p>
            <a:r>
              <a:rPr lang="en-US" sz="2800" b="1" dirty="0"/>
              <a:t>Geospatial Completeness:</a:t>
            </a:r>
            <a:r>
              <a:rPr lang="en-US" sz="2800" dirty="0"/>
              <a:t> All stations include latitude &amp; longitude</a:t>
            </a:r>
          </a:p>
          <a:p>
            <a:r>
              <a:rPr lang="en-US" sz="2800" b="1" dirty="0"/>
              <a:t>Key initial observation:</a:t>
            </a:r>
            <a:br>
              <a:rPr lang="en-US" sz="2800" dirty="0"/>
            </a:br>
            <a:r>
              <a:rPr lang="en-US" sz="2800" dirty="0"/>
              <a:t>The dataset provides full national coverage, enabling accurate mapping and accessibility analysis across the entire UK rail network.</a:t>
            </a:r>
          </a:p>
        </p:txBody>
      </p:sp>
      <p:sp>
        <p:nvSpPr>
          <p:cNvPr id="83" name="TextBox 16">
            <a:extLst>
              <a:ext uri="{FF2B5EF4-FFF2-40B4-BE49-F238E27FC236}">
                <a16:creationId xmlns:a16="http://schemas.microsoft.com/office/drawing/2014/main" id="{D8252D0E-D710-FAE0-E5CA-0B0E07DD02CF}"/>
              </a:ext>
            </a:extLst>
          </p:cNvPr>
          <p:cNvSpPr txBox="1"/>
          <p:nvPr/>
        </p:nvSpPr>
        <p:spPr>
          <a:xfrm>
            <a:off x="1415574" y="1143125"/>
            <a:ext cx="14930565" cy="746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During the exploratory phase, the following insights and patterns were examined:</a:t>
            </a:r>
            <a:endParaRPr lang="en-US" sz="2800" dirty="0">
              <a:solidFill>
                <a:srgbClr val="000000"/>
              </a:solidFill>
              <a:latin typeface="Poppins Bold"/>
              <a:cs typeface="Poppins Bold"/>
              <a:sym typeface="Poppins Bold"/>
            </a:endParaRPr>
          </a:p>
        </p:txBody>
      </p:sp>
      <p:sp>
        <p:nvSpPr>
          <p:cNvPr id="84" name="TextBox 16">
            <a:extLst>
              <a:ext uri="{FF2B5EF4-FFF2-40B4-BE49-F238E27FC236}">
                <a16:creationId xmlns:a16="http://schemas.microsoft.com/office/drawing/2014/main" id="{A6A2D6BF-E4B0-F328-8EAE-E6C4CBD2C90F}"/>
              </a:ext>
            </a:extLst>
          </p:cNvPr>
          <p:cNvSpPr txBox="1"/>
          <p:nvPr/>
        </p:nvSpPr>
        <p:spPr>
          <a:xfrm>
            <a:off x="1415573" y="6142360"/>
            <a:ext cx="1493056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2. Regional Station Distribution</a:t>
            </a:r>
          </a:p>
          <a:p>
            <a:r>
              <a:rPr lang="en-US" sz="2800" dirty="0"/>
              <a:t>Station counts vary significantly by region:</a:t>
            </a:r>
          </a:p>
          <a:p>
            <a:r>
              <a:rPr lang="en-US" sz="2800" b="1" dirty="0"/>
              <a:t>England:</a:t>
            </a:r>
            <a:r>
              <a:rPr lang="en-US" sz="2800" dirty="0"/>
              <a:t> Highest concentration, especially around London and the South East</a:t>
            </a:r>
          </a:p>
          <a:p>
            <a:r>
              <a:rPr lang="en-US" sz="2800" b="1" dirty="0"/>
              <a:t>Scotland:</a:t>
            </a:r>
            <a:r>
              <a:rPr lang="en-US" sz="2800" dirty="0"/>
              <a:t> Moderate distribution, with strong presence in central belt areas</a:t>
            </a:r>
          </a:p>
          <a:p>
            <a:r>
              <a:rPr lang="en-US" sz="2800" b="1" dirty="0"/>
              <a:t>Wales:</a:t>
            </a:r>
            <a:r>
              <a:rPr lang="en-US" sz="2800" dirty="0"/>
              <a:t> Lower station density, with clusters around Cardiff and coastal towns</a:t>
            </a:r>
          </a:p>
          <a:p>
            <a:r>
              <a:rPr lang="en-US" sz="2800" b="1" dirty="0"/>
              <a:t>Insight:</a:t>
            </a:r>
            <a:br>
              <a:rPr lang="en-US" sz="2800" dirty="0"/>
            </a:br>
            <a:r>
              <a:rPr lang="en-US" sz="2800" dirty="0"/>
              <a:t>England dominates the rail network, indicating stronger transport infrastructure compared to Wales and rural Scotland.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58B0-711A-46B7-6841-7C14E48A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D1CD80-026C-9950-F5C3-8FA6C1102C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b="1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00485D1-690A-B8BD-2C2E-5560A189D349}"/>
              </a:ext>
            </a:extLst>
          </p:cNvPr>
          <p:cNvSpPr/>
          <p:nvPr/>
        </p:nvSpPr>
        <p:spPr>
          <a:xfrm>
            <a:off x="-208421" y="-136476"/>
            <a:ext cx="1099635" cy="1165176"/>
          </a:xfrm>
          <a:custGeom>
            <a:avLst/>
            <a:gdLst/>
            <a:ahLst/>
            <a:cxnLst/>
            <a:rect l="l" t="t" r="r" b="b"/>
            <a:pathLst>
              <a:path w="1099635" h="1165176">
                <a:moveTo>
                  <a:pt x="0" y="0"/>
                </a:moveTo>
                <a:lnTo>
                  <a:pt x="1099635" y="0"/>
                </a:lnTo>
                <a:lnTo>
                  <a:pt x="1099635" y="1165176"/>
                </a:lnTo>
                <a:lnTo>
                  <a:pt x="0" y="116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758E6D4-7F3B-170A-A439-D3B2BF1AFB38}"/>
              </a:ext>
            </a:extLst>
          </p:cNvPr>
          <p:cNvSpPr/>
          <p:nvPr/>
        </p:nvSpPr>
        <p:spPr>
          <a:xfrm rot="5400000">
            <a:off x="16918110" y="8952588"/>
            <a:ext cx="945613" cy="1723212"/>
          </a:xfrm>
          <a:custGeom>
            <a:avLst/>
            <a:gdLst/>
            <a:ahLst/>
            <a:cxnLst/>
            <a:rect l="l" t="t" r="r" b="b"/>
            <a:pathLst>
              <a:path w="945613" h="1723212">
                <a:moveTo>
                  <a:pt x="0" y="0"/>
                </a:moveTo>
                <a:lnTo>
                  <a:pt x="945613" y="0"/>
                </a:lnTo>
                <a:lnTo>
                  <a:pt x="945613" y="1723212"/>
                </a:lnTo>
                <a:lnTo>
                  <a:pt x="0" y="172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>
            <a:extLst>
              <a:ext uri="{FF2B5EF4-FFF2-40B4-BE49-F238E27FC236}">
                <a16:creationId xmlns:a16="http://schemas.microsoft.com/office/drawing/2014/main" id="{76F2D9F0-5DB0-CC78-F0E1-8174AED6EF73}"/>
              </a:ext>
            </a:extLst>
          </p:cNvPr>
          <p:cNvSpPr/>
          <p:nvPr/>
        </p:nvSpPr>
        <p:spPr>
          <a:xfrm flipH="1" flipV="1">
            <a:off x="0" y="8505214"/>
            <a:ext cx="692972" cy="1781786"/>
          </a:xfrm>
          <a:custGeom>
            <a:avLst/>
            <a:gdLst/>
            <a:ahLst/>
            <a:cxnLst/>
            <a:rect l="l" t="t" r="r" b="b"/>
            <a:pathLst>
              <a:path w="692972" h="1781786">
                <a:moveTo>
                  <a:pt x="692972" y="1781786"/>
                </a:moveTo>
                <a:lnTo>
                  <a:pt x="0" y="1781786"/>
                </a:lnTo>
                <a:lnTo>
                  <a:pt x="0" y="0"/>
                </a:lnTo>
                <a:lnTo>
                  <a:pt x="692972" y="0"/>
                </a:lnTo>
                <a:lnTo>
                  <a:pt x="692972" y="1781786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465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>
            <a:extLst>
              <a:ext uri="{FF2B5EF4-FFF2-40B4-BE49-F238E27FC236}">
                <a16:creationId xmlns:a16="http://schemas.microsoft.com/office/drawing/2014/main" id="{F693C663-B9E4-065F-7C02-79B5ACFA48F0}"/>
              </a:ext>
            </a:extLst>
          </p:cNvPr>
          <p:cNvSpPr/>
          <p:nvPr/>
        </p:nvSpPr>
        <p:spPr>
          <a:xfrm>
            <a:off x="11687978" y="1117881"/>
            <a:ext cx="743174" cy="313991"/>
          </a:xfrm>
          <a:custGeom>
            <a:avLst/>
            <a:gdLst/>
            <a:ahLst/>
            <a:cxnLst/>
            <a:rect l="l" t="t" r="r" b="b"/>
            <a:pathLst>
              <a:path w="743174" h="313991">
                <a:moveTo>
                  <a:pt x="0" y="0"/>
                </a:moveTo>
                <a:lnTo>
                  <a:pt x="743174" y="0"/>
                </a:lnTo>
                <a:lnTo>
                  <a:pt x="743174" y="313992"/>
                </a:lnTo>
                <a:lnTo>
                  <a:pt x="0" y="313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1" name="TextBox 22">
            <a:extLst>
              <a:ext uri="{FF2B5EF4-FFF2-40B4-BE49-F238E27FC236}">
                <a16:creationId xmlns:a16="http://schemas.microsoft.com/office/drawing/2014/main" id="{0CC52503-00BC-B9A2-35D0-A561516F16B0}"/>
              </a:ext>
            </a:extLst>
          </p:cNvPr>
          <p:cNvSpPr txBox="1"/>
          <p:nvPr/>
        </p:nvSpPr>
        <p:spPr>
          <a:xfrm>
            <a:off x="1415574" y="393981"/>
            <a:ext cx="10090626" cy="698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Exploratory Data Analysis (EDA):</a:t>
            </a:r>
          </a:p>
        </p:txBody>
      </p:sp>
      <p:sp>
        <p:nvSpPr>
          <p:cNvPr id="82" name="TextBox 16">
            <a:extLst>
              <a:ext uri="{FF2B5EF4-FFF2-40B4-BE49-F238E27FC236}">
                <a16:creationId xmlns:a16="http://schemas.microsoft.com/office/drawing/2014/main" id="{5343F56C-DC2E-7CAA-88A9-7D41C38AC3AE}"/>
              </a:ext>
            </a:extLst>
          </p:cNvPr>
          <p:cNvSpPr txBox="1"/>
          <p:nvPr/>
        </p:nvSpPr>
        <p:spPr>
          <a:xfrm>
            <a:off x="1396988" y="1554671"/>
            <a:ext cx="14930565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3. Urban vs Rural Accessibility</a:t>
            </a:r>
          </a:p>
          <a:p>
            <a:r>
              <a:rPr lang="en-US" sz="2800" b="1" dirty="0"/>
              <a:t>Urban hubs (London, Manchester, Birmingham):</a:t>
            </a:r>
            <a:r>
              <a:rPr lang="en-US" sz="2800" dirty="0"/>
              <a:t> High station density within short distance</a:t>
            </a:r>
          </a:p>
          <a:p>
            <a:r>
              <a:rPr lang="en-US" sz="2800" b="1" dirty="0"/>
              <a:t>Rural regions:</a:t>
            </a:r>
            <a:r>
              <a:rPr lang="en-US" sz="2800" dirty="0"/>
              <a:t> Sparse distribution, with larger gaps between stations</a:t>
            </a:r>
          </a:p>
          <a:p>
            <a:r>
              <a:rPr lang="en-US" sz="2800" b="1" dirty="0"/>
              <a:t>Coastal and remote areas:</a:t>
            </a:r>
            <a:r>
              <a:rPr lang="en-US" sz="2800" dirty="0"/>
              <a:t> Noticeably limited coverage</a:t>
            </a:r>
          </a:p>
          <a:p>
            <a:r>
              <a:rPr lang="en-US" sz="2800" b="1" dirty="0"/>
              <a:t>Insight:</a:t>
            </a:r>
            <a:br>
              <a:rPr lang="en-US" sz="2800" dirty="0"/>
            </a:br>
            <a:r>
              <a:rPr lang="en-US" sz="2800" dirty="0"/>
              <a:t>The UK network is optimized for metropolitan mobility, while rural accessibility remains limited.</a:t>
            </a:r>
          </a:p>
        </p:txBody>
      </p:sp>
      <p:sp>
        <p:nvSpPr>
          <p:cNvPr id="84" name="TextBox 16">
            <a:extLst>
              <a:ext uri="{FF2B5EF4-FFF2-40B4-BE49-F238E27FC236}">
                <a16:creationId xmlns:a16="http://schemas.microsoft.com/office/drawing/2014/main" id="{C9C43772-C8A5-E26F-525E-E7CA900F7817}"/>
              </a:ext>
            </a:extLst>
          </p:cNvPr>
          <p:cNvSpPr txBox="1"/>
          <p:nvPr/>
        </p:nvSpPr>
        <p:spPr>
          <a:xfrm>
            <a:off x="1396987" y="4381500"/>
            <a:ext cx="14930565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4. Geographic Cluster Analysis</a:t>
            </a:r>
          </a:p>
          <a:p>
            <a:r>
              <a:rPr lang="en-US" sz="2800" b="1" dirty="0"/>
              <a:t>Top departure stations :</a:t>
            </a:r>
          </a:p>
          <a:p>
            <a:r>
              <a:rPr lang="en-US" sz="2800" dirty="0"/>
              <a:t>Manchester Piccadilly</a:t>
            </a:r>
          </a:p>
          <a:p>
            <a:r>
              <a:rPr lang="en-US" sz="2800" dirty="0"/>
              <a:t>London Euston</a:t>
            </a:r>
          </a:p>
          <a:p>
            <a:r>
              <a:rPr lang="en-US" sz="2800" dirty="0"/>
              <a:t>Liverpool Lime street </a:t>
            </a:r>
          </a:p>
          <a:p>
            <a:r>
              <a:rPr lang="en-US" sz="2800" b="1" dirty="0"/>
              <a:t>Top Arrival stations :</a:t>
            </a:r>
          </a:p>
          <a:p>
            <a:r>
              <a:rPr lang="en-US" sz="2800" dirty="0"/>
              <a:t>Birmingham New Street </a:t>
            </a:r>
          </a:p>
          <a:p>
            <a:r>
              <a:rPr lang="en-US" sz="2800" dirty="0"/>
              <a:t>Liverpool Lime street </a:t>
            </a:r>
          </a:p>
          <a:p>
            <a:r>
              <a:rPr lang="en-US" sz="2800" dirty="0"/>
              <a:t>York</a:t>
            </a:r>
          </a:p>
          <a:p>
            <a:r>
              <a:rPr lang="en-US" sz="2800" b="1" dirty="0"/>
              <a:t>Insight:</a:t>
            </a:r>
            <a:br>
              <a:rPr lang="en-US" sz="2800" dirty="0"/>
            </a:br>
            <a:r>
              <a:rPr lang="en-US" sz="2800" dirty="0"/>
              <a:t>These clusters align with major population and economic </a:t>
            </a:r>
            <a:r>
              <a:rPr lang="en-US" sz="2800" dirty="0" err="1"/>
              <a:t>centres</a:t>
            </a:r>
            <a:r>
              <a:rPr lang="en-US" sz="2800" dirty="0"/>
              <a:t>, reinforcing the link between transport networks and urban development.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263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6417E-7D2C-13CF-E507-F081E15AB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55BF226-9083-0071-E9C3-3995E712B46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b="1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D84C7B-D7AC-5AD2-EF6B-79C239C89B5D}"/>
              </a:ext>
            </a:extLst>
          </p:cNvPr>
          <p:cNvSpPr/>
          <p:nvPr/>
        </p:nvSpPr>
        <p:spPr>
          <a:xfrm>
            <a:off x="-208421" y="-136476"/>
            <a:ext cx="1099635" cy="1165176"/>
          </a:xfrm>
          <a:custGeom>
            <a:avLst/>
            <a:gdLst/>
            <a:ahLst/>
            <a:cxnLst/>
            <a:rect l="l" t="t" r="r" b="b"/>
            <a:pathLst>
              <a:path w="1099635" h="1165176">
                <a:moveTo>
                  <a:pt x="0" y="0"/>
                </a:moveTo>
                <a:lnTo>
                  <a:pt x="1099635" y="0"/>
                </a:lnTo>
                <a:lnTo>
                  <a:pt x="1099635" y="1165176"/>
                </a:lnTo>
                <a:lnTo>
                  <a:pt x="0" y="116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DEB3AAF-9059-DB97-1A2E-930E61B21010}"/>
              </a:ext>
            </a:extLst>
          </p:cNvPr>
          <p:cNvSpPr/>
          <p:nvPr/>
        </p:nvSpPr>
        <p:spPr>
          <a:xfrm rot="5400000">
            <a:off x="16918110" y="8952588"/>
            <a:ext cx="945613" cy="1723212"/>
          </a:xfrm>
          <a:custGeom>
            <a:avLst/>
            <a:gdLst/>
            <a:ahLst/>
            <a:cxnLst/>
            <a:rect l="l" t="t" r="r" b="b"/>
            <a:pathLst>
              <a:path w="945613" h="1723212">
                <a:moveTo>
                  <a:pt x="0" y="0"/>
                </a:moveTo>
                <a:lnTo>
                  <a:pt x="945613" y="0"/>
                </a:lnTo>
                <a:lnTo>
                  <a:pt x="945613" y="1723212"/>
                </a:lnTo>
                <a:lnTo>
                  <a:pt x="0" y="172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>
            <a:extLst>
              <a:ext uri="{FF2B5EF4-FFF2-40B4-BE49-F238E27FC236}">
                <a16:creationId xmlns:a16="http://schemas.microsoft.com/office/drawing/2014/main" id="{7FB7B74D-1BE7-1D81-E860-4C01872F4788}"/>
              </a:ext>
            </a:extLst>
          </p:cNvPr>
          <p:cNvSpPr/>
          <p:nvPr/>
        </p:nvSpPr>
        <p:spPr>
          <a:xfrm flipH="1" flipV="1">
            <a:off x="0" y="8505214"/>
            <a:ext cx="692972" cy="1781786"/>
          </a:xfrm>
          <a:custGeom>
            <a:avLst/>
            <a:gdLst/>
            <a:ahLst/>
            <a:cxnLst/>
            <a:rect l="l" t="t" r="r" b="b"/>
            <a:pathLst>
              <a:path w="692972" h="1781786">
                <a:moveTo>
                  <a:pt x="692972" y="1781786"/>
                </a:moveTo>
                <a:lnTo>
                  <a:pt x="0" y="1781786"/>
                </a:lnTo>
                <a:lnTo>
                  <a:pt x="0" y="0"/>
                </a:lnTo>
                <a:lnTo>
                  <a:pt x="692972" y="0"/>
                </a:lnTo>
                <a:lnTo>
                  <a:pt x="692972" y="1781786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465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>
            <a:extLst>
              <a:ext uri="{FF2B5EF4-FFF2-40B4-BE49-F238E27FC236}">
                <a16:creationId xmlns:a16="http://schemas.microsoft.com/office/drawing/2014/main" id="{BF529D49-77CD-41C6-4D81-25CDB23665F0}"/>
              </a:ext>
            </a:extLst>
          </p:cNvPr>
          <p:cNvSpPr/>
          <p:nvPr/>
        </p:nvSpPr>
        <p:spPr>
          <a:xfrm>
            <a:off x="11687978" y="1117881"/>
            <a:ext cx="743174" cy="313991"/>
          </a:xfrm>
          <a:custGeom>
            <a:avLst/>
            <a:gdLst/>
            <a:ahLst/>
            <a:cxnLst/>
            <a:rect l="l" t="t" r="r" b="b"/>
            <a:pathLst>
              <a:path w="743174" h="313991">
                <a:moveTo>
                  <a:pt x="0" y="0"/>
                </a:moveTo>
                <a:lnTo>
                  <a:pt x="743174" y="0"/>
                </a:lnTo>
                <a:lnTo>
                  <a:pt x="743174" y="313992"/>
                </a:lnTo>
                <a:lnTo>
                  <a:pt x="0" y="313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1" name="TextBox 22">
            <a:extLst>
              <a:ext uri="{FF2B5EF4-FFF2-40B4-BE49-F238E27FC236}">
                <a16:creationId xmlns:a16="http://schemas.microsoft.com/office/drawing/2014/main" id="{D9CCEA5F-DC60-61C5-EE8E-22C1497720EF}"/>
              </a:ext>
            </a:extLst>
          </p:cNvPr>
          <p:cNvSpPr txBox="1"/>
          <p:nvPr/>
        </p:nvSpPr>
        <p:spPr>
          <a:xfrm>
            <a:off x="1415574" y="393981"/>
            <a:ext cx="10090626" cy="698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Exploratory Data Analysis (EDA):</a:t>
            </a:r>
          </a:p>
        </p:txBody>
      </p:sp>
      <p:sp>
        <p:nvSpPr>
          <p:cNvPr id="82" name="TextBox 16">
            <a:extLst>
              <a:ext uri="{FF2B5EF4-FFF2-40B4-BE49-F238E27FC236}">
                <a16:creationId xmlns:a16="http://schemas.microsoft.com/office/drawing/2014/main" id="{04A67C9A-2677-3F71-A84F-0BA1BC2D166A}"/>
              </a:ext>
            </a:extLst>
          </p:cNvPr>
          <p:cNvSpPr txBox="1"/>
          <p:nvPr/>
        </p:nvSpPr>
        <p:spPr>
          <a:xfrm>
            <a:off x="1396988" y="1554671"/>
            <a:ext cx="14930565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5. Station Naming &amp; Coding Patterns</a:t>
            </a:r>
          </a:p>
          <a:p>
            <a:r>
              <a:rPr lang="en-US" sz="2800" b="1" dirty="0"/>
              <a:t>CRS codes:</a:t>
            </a:r>
            <a:r>
              <a:rPr lang="en-US" sz="2800" dirty="0"/>
              <a:t> Typically 3-letter abbreviations tied to station names</a:t>
            </a:r>
          </a:p>
          <a:p>
            <a:r>
              <a:rPr lang="en-US" sz="2800" b="1" dirty="0"/>
              <a:t>Duplicate name patterns:</a:t>
            </a:r>
            <a:r>
              <a:rPr lang="en-US" sz="2800" dirty="0"/>
              <a:t> Minimal, with unique naming conventions</a:t>
            </a:r>
          </a:p>
          <a:p>
            <a:r>
              <a:rPr lang="en-US" sz="2800" b="1" dirty="0"/>
              <a:t>Longest station names:</a:t>
            </a:r>
            <a:r>
              <a:rPr lang="en-US" sz="2800" dirty="0"/>
              <a:t> Found mostly in Wales due to Welsh spelling</a:t>
            </a:r>
          </a:p>
          <a:p>
            <a:r>
              <a:rPr lang="en-US" sz="2800" b="1" dirty="0"/>
              <a:t>Insight:</a:t>
            </a:r>
            <a:br>
              <a:rPr lang="en-US" sz="2800" dirty="0"/>
            </a:br>
            <a:r>
              <a:rPr lang="en-US" sz="2800" dirty="0"/>
              <a:t>Standard naming and coding enhances dataset usability and reduces ambiguity in route-level mapping.</a:t>
            </a:r>
          </a:p>
          <a:p>
            <a:r>
              <a:rPr lang="en-US" sz="2800" dirty="0"/>
              <a:t>.</a:t>
            </a:r>
          </a:p>
        </p:txBody>
      </p:sp>
      <p:sp>
        <p:nvSpPr>
          <p:cNvPr id="84" name="TextBox 16">
            <a:extLst>
              <a:ext uri="{FF2B5EF4-FFF2-40B4-BE49-F238E27FC236}">
                <a16:creationId xmlns:a16="http://schemas.microsoft.com/office/drawing/2014/main" id="{B324122E-4C54-0B23-7C12-E6B05A387718}"/>
              </a:ext>
            </a:extLst>
          </p:cNvPr>
          <p:cNvSpPr txBox="1"/>
          <p:nvPr/>
        </p:nvSpPr>
        <p:spPr>
          <a:xfrm>
            <a:off x="1396987" y="4381500"/>
            <a:ext cx="1493056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6. Spatial Coverage Across the UK</a:t>
            </a:r>
          </a:p>
          <a:p>
            <a:r>
              <a:rPr lang="en-US" sz="2800" b="1" dirty="0"/>
              <a:t>Strong concentration:</a:t>
            </a:r>
            <a:r>
              <a:rPr lang="en-US" sz="2800" dirty="0"/>
              <a:t> South East, Midlands, and North West</a:t>
            </a:r>
          </a:p>
          <a:p>
            <a:r>
              <a:rPr lang="en-US" sz="2800" b="1" dirty="0"/>
              <a:t>Moderate spread:</a:t>
            </a:r>
            <a:r>
              <a:rPr lang="en-US" sz="2800" dirty="0"/>
              <a:t> Scotland’s central belt</a:t>
            </a:r>
          </a:p>
          <a:p>
            <a:r>
              <a:rPr lang="en-US" sz="2800" b="1" dirty="0"/>
              <a:t>Low coverage:</a:t>
            </a:r>
            <a:r>
              <a:rPr lang="en-US" sz="2800" dirty="0"/>
              <a:t> Mid-Wales, Highlands, and remote coastal areas</a:t>
            </a:r>
          </a:p>
          <a:p>
            <a:r>
              <a:rPr lang="en-US" sz="2800" b="1" dirty="0"/>
              <a:t>Insight:</a:t>
            </a:r>
            <a:br>
              <a:rPr lang="en-US" sz="2800" dirty="0"/>
            </a:br>
            <a:r>
              <a:rPr lang="en-US" sz="2800" dirty="0"/>
              <a:t>Coverage imbalance highlights transport inequality and potential growth areas for future rail investment.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24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C55A-E9EA-2A94-0A0B-35240D424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641FCA3-338F-0893-DD4C-DA92948C662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97E690B-1F39-856A-6AF5-1AFB2E38365D}"/>
              </a:ext>
            </a:extLst>
          </p:cNvPr>
          <p:cNvSpPr/>
          <p:nvPr/>
        </p:nvSpPr>
        <p:spPr>
          <a:xfrm>
            <a:off x="-208421" y="-136476"/>
            <a:ext cx="1099635" cy="1165176"/>
          </a:xfrm>
          <a:custGeom>
            <a:avLst/>
            <a:gdLst/>
            <a:ahLst/>
            <a:cxnLst/>
            <a:rect l="l" t="t" r="r" b="b"/>
            <a:pathLst>
              <a:path w="1099635" h="1165176">
                <a:moveTo>
                  <a:pt x="0" y="0"/>
                </a:moveTo>
                <a:lnTo>
                  <a:pt x="1099635" y="0"/>
                </a:lnTo>
                <a:lnTo>
                  <a:pt x="1099635" y="1165176"/>
                </a:lnTo>
                <a:lnTo>
                  <a:pt x="0" y="116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6C27C43-A084-5D8F-056B-67EDF39C7ADC}"/>
              </a:ext>
            </a:extLst>
          </p:cNvPr>
          <p:cNvSpPr/>
          <p:nvPr/>
        </p:nvSpPr>
        <p:spPr>
          <a:xfrm rot="5400000">
            <a:off x="16918110" y="8952588"/>
            <a:ext cx="945613" cy="1723212"/>
          </a:xfrm>
          <a:custGeom>
            <a:avLst/>
            <a:gdLst/>
            <a:ahLst/>
            <a:cxnLst/>
            <a:rect l="l" t="t" r="r" b="b"/>
            <a:pathLst>
              <a:path w="945613" h="1723212">
                <a:moveTo>
                  <a:pt x="0" y="0"/>
                </a:moveTo>
                <a:lnTo>
                  <a:pt x="945613" y="0"/>
                </a:lnTo>
                <a:lnTo>
                  <a:pt x="945613" y="1723212"/>
                </a:lnTo>
                <a:lnTo>
                  <a:pt x="0" y="172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>
            <a:extLst>
              <a:ext uri="{FF2B5EF4-FFF2-40B4-BE49-F238E27FC236}">
                <a16:creationId xmlns:a16="http://schemas.microsoft.com/office/drawing/2014/main" id="{5C83415D-8DB1-C7DB-2881-F05305E35A4D}"/>
              </a:ext>
            </a:extLst>
          </p:cNvPr>
          <p:cNvSpPr/>
          <p:nvPr/>
        </p:nvSpPr>
        <p:spPr>
          <a:xfrm flipH="1" flipV="1">
            <a:off x="0" y="8505214"/>
            <a:ext cx="692972" cy="1781786"/>
          </a:xfrm>
          <a:custGeom>
            <a:avLst/>
            <a:gdLst/>
            <a:ahLst/>
            <a:cxnLst/>
            <a:rect l="l" t="t" r="r" b="b"/>
            <a:pathLst>
              <a:path w="692972" h="1781786">
                <a:moveTo>
                  <a:pt x="692972" y="1781786"/>
                </a:moveTo>
                <a:lnTo>
                  <a:pt x="0" y="1781786"/>
                </a:lnTo>
                <a:lnTo>
                  <a:pt x="0" y="0"/>
                </a:lnTo>
                <a:lnTo>
                  <a:pt x="692972" y="0"/>
                </a:lnTo>
                <a:lnTo>
                  <a:pt x="692972" y="1781786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465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Freeform 66">
            <a:extLst>
              <a:ext uri="{FF2B5EF4-FFF2-40B4-BE49-F238E27FC236}">
                <a16:creationId xmlns:a16="http://schemas.microsoft.com/office/drawing/2014/main" id="{DBCEFF95-CCC6-DC0E-E766-458207FE299E}"/>
              </a:ext>
            </a:extLst>
          </p:cNvPr>
          <p:cNvSpPr/>
          <p:nvPr/>
        </p:nvSpPr>
        <p:spPr>
          <a:xfrm>
            <a:off x="11687978" y="1117881"/>
            <a:ext cx="743174" cy="313991"/>
          </a:xfrm>
          <a:custGeom>
            <a:avLst/>
            <a:gdLst/>
            <a:ahLst/>
            <a:cxnLst/>
            <a:rect l="l" t="t" r="r" b="b"/>
            <a:pathLst>
              <a:path w="743174" h="313991">
                <a:moveTo>
                  <a:pt x="0" y="0"/>
                </a:moveTo>
                <a:lnTo>
                  <a:pt x="743174" y="0"/>
                </a:lnTo>
                <a:lnTo>
                  <a:pt x="743174" y="313992"/>
                </a:lnTo>
                <a:lnTo>
                  <a:pt x="0" y="313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BC0AB108-46BA-0208-E2CA-CC09BC265F95}"/>
              </a:ext>
            </a:extLst>
          </p:cNvPr>
          <p:cNvSpPr txBox="1"/>
          <p:nvPr/>
        </p:nvSpPr>
        <p:spPr>
          <a:xfrm>
            <a:off x="1415574" y="393981"/>
            <a:ext cx="10090626" cy="698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Analysis and Insights: 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61EA0ADB-3689-08BA-126E-C3B0E722E191}"/>
              </a:ext>
            </a:extLst>
          </p:cNvPr>
          <p:cNvSpPr txBox="1"/>
          <p:nvPr/>
        </p:nvSpPr>
        <p:spPr>
          <a:xfrm>
            <a:off x="495300" y="1322967"/>
            <a:ext cx="17297400" cy="7641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concentration aligns heavily with economic hubs, suggesting network development follows population density.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Rural regions show accessibility gaps, indicating potential areas for transportation improvement.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Geographic clusters support strong intercity connections but may leave remote regions under-served.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Station coding and naming consistency makes the dataset reliable for mapping, AI routing models, and GIS </a:t>
            </a:r>
            <a:r>
              <a:rPr lang="en-US" sz="2800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work.The</a:t>
            </a:r>
            <a: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uneven regional distribution highlights opportunities for expanding services, especially in Wales and northern Scotland.</a:t>
            </a:r>
            <a:endParaRPr lang="en-US" sz="2800" dirty="0">
              <a:solidFill>
                <a:srgbClr val="000000"/>
              </a:solidFill>
              <a:latin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770378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1122</Words>
  <Application>Microsoft Office PowerPoint</Application>
  <PresentationFormat>Custom</PresentationFormat>
  <Paragraphs>105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Poppins</vt:lpstr>
      <vt:lpstr>Poppins Bold</vt:lpstr>
      <vt:lpstr>Calibri</vt:lpstr>
      <vt:lpstr>Palatino Linotype</vt:lpstr>
      <vt:lpstr>Arial</vt:lpstr>
      <vt:lpstr>Inter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Sarah</dc:creator>
  <cp:lastModifiedBy>Office</cp:lastModifiedBy>
  <cp:revision>4</cp:revision>
  <dcterms:created xsi:type="dcterms:W3CDTF">2006-08-16T00:00:00Z</dcterms:created>
  <dcterms:modified xsi:type="dcterms:W3CDTF">2025-11-30T21:00:52Z</dcterms:modified>
  <dc:identifier>DAG6Lc_He2U</dc:identifier>
</cp:coreProperties>
</file>